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2"/>
  </p:notesMasterIdLst>
  <p:handoutMasterIdLst>
    <p:handoutMasterId r:id="rId33"/>
  </p:handoutMasterIdLst>
  <p:sldIdLst>
    <p:sldId id="378" r:id="rId2"/>
    <p:sldId id="359" r:id="rId3"/>
    <p:sldId id="328" r:id="rId4"/>
    <p:sldId id="380" r:id="rId5"/>
    <p:sldId id="379" r:id="rId6"/>
    <p:sldId id="383" r:id="rId7"/>
    <p:sldId id="358" r:id="rId8"/>
    <p:sldId id="392" r:id="rId9"/>
    <p:sldId id="384" r:id="rId10"/>
    <p:sldId id="387" r:id="rId11"/>
    <p:sldId id="385" r:id="rId12"/>
    <p:sldId id="386" r:id="rId13"/>
    <p:sldId id="388" r:id="rId14"/>
    <p:sldId id="337" r:id="rId15"/>
    <p:sldId id="369" r:id="rId16"/>
    <p:sldId id="343" r:id="rId17"/>
    <p:sldId id="382" r:id="rId18"/>
    <p:sldId id="393" r:id="rId19"/>
    <p:sldId id="390" r:id="rId20"/>
    <p:sldId id="370" r:id="rId21"/>
    <p:sldId id="394" r:id="rId22"/>
    <p:sldId id="389" r:id="rId23"/>
    <p:sldId id="395" r:id="rId24"/>
    <p:sldId id="365" r:id="rId25"/>
    <p:sldId id="366" r:id="rId26"/>
    <p:sldId id="373" r:id="rId27"/>
    <p:sldId id="375" r:id="rId28"/>
    <p:sldId id="362" r:id="rId29"/>
    <p:sldId id="353" r:id="rId30"/>
    <p:sldId id="377" r:id="rId3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59"/>
            <p14:sldId id="328"/>
            <p14:sldId id="380"/>
            <p14:sldId id="379"/>
            <p14:sldId id="383"/>
            <p14:sldId id="358"/>
            <p14:sldId id="392"/>
            <p14:sldId id="384"/>
            <p14:sldId id="387"/>
            <p14:sldId id="385"/>
            <p14:sldId id="386"/>
            <p14:sldId id="388"/>
            <p14:sldId id="337"/>
            <p14:sldId id="369"/>
            <p14:sldId id="343"/>
            <p14:sldId id="382"/>
            <p14:sldId id="393"/>
            <p14:sldId id="390"/>
            <p14:sldId id="370"/>
            <p14:sldId id="394"/>
            <p14:sldId id="389"/>
            <p14:sldId id="395"/>
            <p14:sldId id="365"/>
            <p14:sldId id="366"/>
            <p14:sldId id="373"/>
            <p14:sldId id="375"/>
            <p14:sldId id="362"/>
            <p14:sldId id="353"/>
            <p14:sldId id="37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 id="2" name="Claire Alemi-Cronier" initials="CAC" lastIdx="1" clrIdx="1">
    <p:extLst>
      <p:ext uri="{19B8F6BF-5375-455C-9EA6-DF929625EA0E}">
        <p15:presenceInfo xmlns:p15="http://schemas.microsoft.com/office/powerpoint/2012/main" userId="S-1-5-21-1750527873-1037266120-3498459047-7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3333CC"/>
    <a:srgbClr val="EC130E"/>
    <a:srgbClr val="A558A0"/>
    <a:srgbClr val="34BAB5"/>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60"/>
  </p:normalViewPr>
  <p:slideViewPr>
    <p:cSldViewPr showGuides="1">
      <p:cViewPr varScale="1">
        <p:scale>
          <a:sx n="137" d="100"/>
          <a:sy n="137" d="100"/>
        </p:scale>
        <p:origin x="930"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01-16T15:27:25.371"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28/01/2025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28/01/2025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chemeClr val="bg1"/>
                </a:solidFill>
              </a:rPr>
              <a:t>Conseil aux parents ou tuteurs légaux </a:t>
            </a:r>
            <a:r>
              <a:rPr lang="fr-FR" sz="1200" b="1" dirty="0">
                <a:solidFill>
                  <a:schemeClr val="bg1"/>
                </a:solidFill>
              </a:rPr>
              <a:t>: </a:t>
            </a:r>
            <a:r>
              <a:rPr lang="fr-FR" sz="1200" dirty="0">
                <a:solidFill>
                  <a:schemeClr val="bg1"/>
                </a:solidFill>
              </a:rPr>
              <a:t> renseigner votre email et numéro de portable dans le dossier de votre enfant pour recevoir messages et alertes </a:t>
            </a:r>
            <a:r>
              <a:rPr lang="fr-FR" sz="1200" dirty="0" err="1">
                <a:solidFill>
                  <a:schemeClr val="bg1"/>
                </a:solidFill>
              </a:rPr>
              <a:t>Parcoursup</a:t>
            </a:r>
            <a:r>
              <a:rPr lang="fr-FR" sz="1200" dirty="0">
                <a:solidFill>
                  <a:schemeClr val="bg1"/>
                </a:solidFill>
              </a:rPr>
              <a:t>. Vous pourrez également recevoir de la part des formations qui organisent des épreuves écrites/orales le rappel des échéances à respecter</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182279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7800" indent="-177800" defTabSz="457200">
              <a:spcBef>
                <a:spcPct val="20000"/>
              </a:spcBef>
              <a:spcAft>
                <a:spcPts val="0"/>
              </a:spcAft>
              <a:buClr>
                <a:srgbClr val="FF0000"/>
              </a:buClr>
              <a:buSzPct val="100000"/>
              <a:buFont typeface="Lucida Grande"/>
              <a:buChar char="&gt;"/>
              <a:defRPr/>
            </a:pPr>
            <a:r>
              <a:rPr lang="fr-FR" sz="1200" b="1" dirty="0"/>
              <a:t>Dans les bulletins sont remontés </a:t>
            </a:r>
            <a:r>
              <a:rPr lang="fr-FR" sz="1200" dirty="0"/>
              <a:t>: </a:t>
            </a:r>
            <a:r>
              <a:rPr lang="fr-FR" sz="1200" dirty="0">
                <a:solidFill>
                  <a:schemeClr val="tx1"/>
                </a:solidFill>
              </a:rPr>
              <a:t>la moyenne de l’élève par discipline, le positionnement de l’élève dans son groupe/classe, les appréciations trimestrielles/semestrielles de 1</a:t>
            </a:r>
            <a:r>
              <a:rPr lang="fr-FR" sz="1200" baseline="30000" dirty="0">
                <a:solidFill>
                  <a:schemeClr val="tx1"/>
                </a:solidFill>
              </a:rPr>
              <a:t>ère</a:t>
            </a:r>
            <a:r>
              <a:rPr lang="fr-FR" sz="1200" dirty="0">
                <a:solidFill>
                  <a:schemeClr val="tx1"/>
                </a:solidFill>
              </a:rPr>
              <a:t> et T</a:t>
            </a:r>
            <a:r>
              <a:rPr lang="fr-FR" sz="1200" baseline="30000" dirty="0">
                <a:solidFill>
                  <a:schemeClr val="tx1"/>
                </a:solidFill>
              </a:rPr>
              <a:t>ale </a:t>
            </a:r>
            <a:r>
              <a:rPr lang="fr-FR" sz="1200" dirty="0">
                <a:solidFill>
                  <a:schemeClr val="tx1"/>
                </a:solidFill>
              </a:rPr>
              <a:t>pour chaque enseignant dans sa discipline</a:t>
            </a:r>
          </a:p>
          <a:p>
            <a:pPr marL="177800" indent="-177800" defTabSz="457200">
              <a:spcBef>
                <a:spcPct val="20000"/>
              </a:spcBef>
              <a:spcAft>
                <a:spcPts val="0"/>
              </a:spcAft>
              <a:buClr>
                <a:srgbClr val="FF0000"/>
              </a:buClr>
              <a:buSzPct val="100000"/>
              <a:buFont typeface="Lucida Grande"/>
              <a:buChar char="&gt;"/>
              <a:defRPr/>
            </a:pPr>
            <a:endParaRPr lang="fr-FR" sz="1200" dirty="0">
              <a:solidFill>
                <a:schemeClr val="tx1"/>
              </a:solidFill>
            </a:endParaRPr>
          </a:p>
          <a:p>
            <a:pPr marL="177800" indent="-177800" defTabSz="457200">
              <a:spcBef>
                <a:spcPct val="20000"/>
              </a:spcBef>
              <a:spcAft>
                <a:spcPts val="0"/>
              </a:spcAft>
              <a:buClr>
                <a:srgbClr val="FF0000"/>
              </a:buClr>
              <a:buSzPct val="100000"/>
              <a:buFont typeface="Lucida Grande"/>
              <a:buChar char="&gt;"/>
              <a:defRPr/>
            </a:pPr>
            <a:r>
              <a:rPr lang="fr-FR" sz="1200" b="1" dirty="0"/>
              <a:t>Attention aux « fake news » </a:t>
            </a:r>
            <a:r>
              <a:rPr lang="fr-FR" sz="1200" dirty="0">
                <a:solidFill>
                  <a:schemeClr val="tx1"/>
                </a:solidFill>
              </a:rPr>
              <a:t>: </a:t>
            </a:r>
            <a:r>
              <a:rPr lang="fr-FR" sz="1200" dirty="0" err="1">
                <a:solidFill>
                  <a:schemeClr val="tx1"/>
                </a:solidFill>
              </a:rPr>
              <a:t>Parcoursup</a:t>
            </a:r>
            <a:r>
              <a:rPr lang="fr-FR" sz="1200" dirty="0">
                <a:solidFill>
                  <a:schemeClr val="tx1"/>
                </a:solidFill>
              </a:rPr>
              <a:t> ne remonte pas le décompte des absences !</a:t>
            </a:r>
          </a:p>
          <a:p>
            <a:pPr marL="177800" indent="-177800" defTabSz="457200">
              <a:spcBef>
                <a:spcPct val="20000"/>
              </a:spcBef>
              <a:spcAft>
                <a:spcPts val="0"/>
              </a:spcAft>
              <a:buClr>
                <a:srgbClr val="FF0000"/>
              </a:buClr>
              <a:buSzPct val="100000"/>
              <a:buFont typeface="Lucida Grande"/>
              <a:buChar char="&gt;"/>
              <a:defRPr/>
            </a:pPr>
            <a:endParaRPr lang="fr-FR" sz="105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200" b="1" dirty="0"/>
              <a:t>Sauf cas particulier, pas de saisie à réaliser </a:t>
            </a:r>
            <a:r>
              <a:rPr lang="fr-FR" sz="1200" dirty="0"/>
              <a:t>: </a:t>
            </a:r>
            <a:r>
              <a:rPr lang="fr-FR" sz="1200" dirty="0">
                <a:solidFill>
                  <a:schemeClr val="tx1"/>
                </a:solidFill>
              </a:rPr>
              <a:t>ces éléments sont remontés par votre  lycée automatiquement et vous pourrez les vérifier début avril. En cas d’erreurs,</a:t>
            </a:r>
            <a:r>
              <a:rPr lang="fr-FR" sz="1200" b="1" dirty="0">
                <a:solidFill>
                  <a:schemeClr val="tx1"/>
                </a:solidFill>
              </a:rPr>
              <a:t> un signalement doit être fait au chef d’établissement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105594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A noter </a:t>
            </a:r>
            <a:r>
              <a:rPr lang="fr-FR" sz="1200" dirty="0"/>
              <a:t>: vous ne pouvez pas confirmer vos vœux tant que votre bulletin scolaire du 2ème trimestre (ou 1er semestre) n'est pas remonté dans votre dossier.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904467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spcAft>
                <a:spcPts val="1200"/>
              </a:spcAft>
              <a:buClr>
                <a:schemeClr val="bg2"/>
              </a:buClr>
              <a:buFont typeface="Courier New" panose="02070309020205020404" pitchFamily="49" charset="0"/>
              <a:buChar char="o"/>
            </a:pPr>
            <a:r>
              <a:rPr lang="fr-FR" sz="1200" b="1" dirty="0">
                <a:solidFill>
                  <a:schemeClr val="bg1"/>
                </a:solidFill>
                <a:highlight>
                  <a:srgbClr val="0000FF"/>
                </a:highlight>
              </a:rPr>
              <a:t>Quand un candidat accepte une formation, il a toujours la possibilité de conserver des vœux pour lesquels il est en liste d’attente</a:t>
            </a:r>
            <a:r>
              <a:rPr lang="fr-FR" sz="1200" dirty="0">
                <a:solidFill>
                  <a:schemeClr val="accent1"/>
                </a:solidFill>
              </a:rPr>
              <a:t> et qui l’intéressent davantage</a:t>
            </a:r>
          </a:p>
          <a:p>
            <a:pPr marL="269875">
              <a:spcAft>
                <a:spcPts val="600"/>
              </a:spcAft>
              <a:buClr>
                <a:schemeClr val="bg2"/>
              </a:buClr>
              <a:tabLst>
                <a:tab pos="269875" algn="l"/>
              </a:tabLst>
            </a:pPr>
            <a:r>
              <a:rPr lang="fr-FR" sz="1200" b="1" dirty="0">
                <a:solidFill>
                  <a:srgbClr val="FF0000"/>
                </a:solidFill>
              </a:rPr>
              <a:t>Entre le 6 et le 10 juin 2025</a:t>
            </a:r>
            <a:r>
              <a:rPr lang="fr-FR" sz="1200" dirty="0">
                <a:solidFill>
                  <a:schemeClr val="accent1"/>
                </a:solidFill>
              </a:rPr>
              <a:t>, il devra toutefois classer ses vœux en attente par ordre de préférence</a:t>
            </a:r>
            <a:r>
              <a:rPr lang="fr-FR" sz="1200" dirty="0"/>
              <a:t> </a:t>
            </a:r>
          </a:p>
          <a:p>
            <a:pPr marL="269875">
              <a:spcAft>
                <a:spcPts val="1200"/>
              </a:spcAft>
              <a:buClr>
                <a:schemeClr val="bg2"/>
              </a:buClr>
              <a:tabLst>
                <a:tab pos="269875" algn="l"/>
              </a:tabLst>
            </a:pPr>
            <a:r>
              <a:rPr lang="fr-FR" sz="1200" dirty="0">
                <a:solidFill>
                  <a:schemeClr val="accent1"/>
                </a:solidFill>
              </a:rPr>
              <a:t>&gt;&gt; </a:t>
            </a:r>
            <a:r>
              <a:rPr lang="fr-FR" sz="1200" b="1" dirty="0">
                <a:solidFill>
                  <a:schemeClr val="accent1"/>
                </a:solidFill>
                <a:effectLst>
                  <a:outerShdw blurRad="38100" dist="38100" dir="2700000" algn="tl">
                    <a:srgbClr val="000000">
                      <a:alpha val="43137"/>
                    </a:srgbClr>
                  </a:outerShdw>
                </a:effectLst>
              </a:rPr>
              <a:t>Objectif</a:t>
            </a:r>
            <a:r>
              <a:rPr lang="fr-FR" sz="1200" dirty="0">
                <a:solidFill>
                  <a:schemeClr val="accent1"/>
                </a:solidFill>
              </a:rPr>
              <a:t> : </a:t>
            </a:r>
            <a:r>
              <a:rPr lang="fr-FR" sz="1200" b="1" dirty="0">
                <a:solidFill>
                  <a:schemeClr val="accent1"/>
                </a:solidFill>
                <a:effectLst>
                  <a:outerShdw blurRad="38100" dist="38100" dir="2700000" algn="tl">
                    <a:srgbClr val="000000">
                      <a:alpha val="43137"/>
                    </a:srgbClr>
                  </a:outerShdw>
                </a:effectLst>
              </a:rPr>
              <a:t>accélérer le rythme d’envoi des propositions </a:t>
            </a:r>
            <a:r>
              <a:rPr lang="fr-FR" sz="1200" dirty="0">
                <a:solidFill>
                  <a:schemeClr val="accent1"/>
                </a:solidFill>
              </a:rPr>
              <a:t>pour augmenter encore la part de lycéens ayant au moins une proposition avant les épreuves écrites  du baccalauréat</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65994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154494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Prendre connaissance du calendrier 2025,</a:t>
            </a:r>
            <a:r>
              <a:rPr lang="fr-FR" sz="1200" b="1" dirty="0">
                <a:solidFill>
                  <a:schemeClr val="accent1"/>
                </a:solidFill>
              </a:rPr>
              <a:t> </a:t>
            </a:r>
            <a:r>
              <a:rPr lang="fr-FR" sz="1200" dirty="0">
                <a:solidFill>
                  <a:schemeClr val="accent1"/>
                </a:solidFill>
              </a:rPr>
              <a:t>des modalités de fonctionnement de la plateforme et des vidéos tutos pour vous familiariser avec la procédure ; utilisez les outils </a:t>
            </a:r>
            <a:r>
              <a:rPr lang="fr-FR" sz="1200" dirty="0" err="1">
                <a:solidFill>
                  <a:schemeClr val="accent1"/>
                </a:solidFill>
              </a:rPr>
              <a:t>Parcoursup</a:t>
            </a:r>
            <a:r>
              <a:rPr lang="fr-FR" sz="1200" dirty="0">
                <a:solidFill>
                  <a:schemeClr val="accent1"/>
                </a:solidFill>
              </a:rPr>
              <a:t>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9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Anticipez, n’attendez pas la dernière minute pour préparer votre projet d’orientation </a:t>
            </a:r>
            <a:r>
              <a:rPr lang="fr-FR" sz="1200" dirty="0">
                <a:solidFill>
                  <a:schemeClr val="accent1"/>
                </a:solidFill>
              </a:rPr>
              <a:t>: anticipez au lycée (Avenir(s) ; possibilité d’ouvrir un compte </a:t>
            </a:r>
            <a:r>
              <a:rPr lang="fr-FR" sz="1200" dirty="0" err="1">
                <a:solidFill>
                  <a:schemeClr val="accent1"/>
                </a:solidFill>
              </a:rPr>
              <a:t>Parcoursup</a:t>
            </a:r>
            <a:r>
              <a:rPr lang="fr-FR" sz="1200" dirty="0">
                <a:solidFill>
                  <a:schemeClr val="accent1"/>
                </a:solidFill>
              </a:rPr>
              <a:t>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9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9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Ne restez pas seuls avec vos questions </a:t>
            </a:r>
            <a:r>
              <a:rPr lang="fr-FR" sz="1200" dirty="0">
                <a:solidFill>
                  <a:schemeClr val="accent1"/>
                </a:solidFill>
              </a:rPr>
              <a:t>: échangez au lycée et profiter des rencontres avec les enseignants et étudiants du supérieur : Lives </a:t>
            </a:r>
            <a:r>
              <a:rPr lang="fr-FR" sz="1200" dirty="0" err="1">
                <a:solidFill>
                  <a:schemeClr val="accent1"/>
                </a:solidFill>
              </a:rPr>
              <a:t>Parcoursup</a:t>
            </a:r>
            <a:r>
              <a:rPr lang="fr-FR" sz="1200" dirty="0">
                <a:solidFill>
                  <a:schemeClr val="accent1"/>
                </a:solidFill>
              </a:rPr>
              <a:t>,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9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200" b="1" dirty="0">
                <a:solidFill>
                  <a:schemeClr val="bg1"/>
                </a:solidFill>
                <a:highlight>
                  <a:srgbClr val="0000FF"/>
                </a:highlight>
              </a:rPr>
              <a:t>Préparez vous pour la phase d’admission </a:t>
            </a:r>
            <a:r>
              <a:rPr lang="fr-FR" sz="1200" dirty="0">
                <a:solidFill>
                  <a:schemeClr val="accent1"/>
                </a:solidFill>
              </a:rPr>
              <a:t>: 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200" b="1" dirty="0">
                <a:solidFill>
                  <a:schemeClr val="accent1"/>
                </a:solidFill>
              </a:rPr>
              <a:t>Mais rassurez-vous, </a:t>
            </a:r>
            <a:r>
              <a:rPr lang="fr-FR" sz="1200" b="1" dirty="0" err="1">
                <a:solidFill>
                  <a:schemeClr val="accent1"/>
                </a:solidFill>
              </a:rPr>
              <a:t>Parcoursup</a:t>
            </a:r>
            <a:r>
              <a:rPr lang="fr-FR" sz="1200" b="1" dirty="0">
                <a:solidFill>
                  <a:schemeClr val="accent1"/>
                </a:solidFill>
              </a:rPr>
              <a:t> n’est qu’une première étape</a:t>
            </a:r>
            <a:r>
              <a:rPr lang="fr-FR" sz="1200" dirty="0">
                <a:solidFill>
                  <a:schemeClr val="accent1"/>
                </a:solidFill>
              </a:rPr>
              <a:t>… </a:t>
            </a:r>
            <a:r>
              <a:rPr lang="fr-FR" sz="1200" b="1" dirty="0">
                <a:solidFill>
                  <a:schemeClr val="accent1"/>
                </a:solidFill>
              </a:rPr>
              <a:t>vous avez le droit de vous réorienter !</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426471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3834139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28/01/2025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28/01/2025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28/01/2025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28/01/2025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28/01/2025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28/01/2025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28/01/2025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28/01/2025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28/01/2025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28/01/2025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28/01/2025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28/01/2025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28/01/2025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28/01/2025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28/01/2025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28/01/2025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cio-saint-germain@ac-versailles.fr"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uptracker.org/" TargetMode="External"/><Relationship Id="rId2" Type="http://schemas.openxmlformats.org/officeDocument/2006/relationships/hyperlink" Target="https://www.parcoursup.gouv.fr/outils-et-ressources" TargetMode="Externa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5496" y="69298"/>
            <a:ext cx="8715694" cy="1078913"/>
          </a:xfrm>
          <a:prstGeom prst="rect">
            <a:avLst/>
          </a:prstGeom>
        </p:spPr>
      </p:pic>
      <p:sp>
        <p:nvSpPr>
          <p:cNvPr id="7" name="ZoneTexte 6">
            <a:extLst>
              <a:ext uri="{FF2B5EF4-FFF2-40B4-BE49-F238E27FC236}">
                <a16:creationId xmlns:a16="http://schemas.microsoft.com/office/drawing/2014/main" id="{B3D8D146-F4EA-4F8E-8F76-7B22593BB694}"/>
              </a:ext>
            </a:extLst>
          </p:cNvPr>
          <p:cNvSpPr txBox="1"/>
          <p:nvPr/>
        </p:nvSpPr>
        <p:spPr>
          <a:xfrm>
            <a:off x="856730" y="1858635"/>
            <a:ext cx="4939406" cy="2308324"/>
          </a:xfrm>
          <a:prstGeom prst="rect">
            <a:avLst/>
          </a:prstGeom>
          <a:noFill/>
        </p:spPr>
        <p:txBody>
          <a:bodyPr wrap="square" rtlCol="0">
            <a:spAutoFit/>
          </a:bodyPr>
          <a:lstStyle/>
          <a:p>
            <a:pPr algn="ctr"/>
            <a:r>
              <a:rPr lang="fr-FR" b="1" dirty="0"/>
              <a:t>Réunion d’information</a:t>
            </a:r>
          </a:p>
          <a:p>
            <a:pPr algn="ctr"/>
            <a:r>
              <a:rPr lang="fr-FR" b="1" dirty="0"/>
              <a:t>Lycée Corneille La Celle Saint Cloud</a:t>
            </a:r>
          </a:p>
          <a:p>
            <a:pPr algn="ctr"/>
            <a:r>
              <a:rPr lang="fr-FR" b="1" dirty="0"/>
              <a:t>Mardi 28 janvier 2025</a:t>
            </a:r>
          </a:p>
          <a:p>
            <a:pPr algn="ctr"/>
            <a:endParaRPr lang="fr-FR" b="1" dirty="0"/>
          </a:p>
          <a:p>
            <a:pPr algn="ctr"/>
            <a:endParaRPr lang="fr-FR" b="1" dirty="0"/>
          </a:p>
          <a:p>
            <a:pPr algn="ctr"/>
            <a:r>
              <a:rPr lang="fr-FR" b="1" dirty="0"/>
              <a:t>Claire ALEMI</a:t>
            </a:r>
          </a:p>
          <a:p>
            <a:pPr algn="ctr"/>
            <a:r>
              <a:rPr lang="fr-FR" b="1" dirty="0"/>
              <a:t>Audrey GARCIA</a:t>
            </a:r>
          </a:p>
          <a:p>
            <a:pPr algn="ctr"/>
            <a:endParaRPr lang="fr-FR" dirty="0"/>
          </a:p>
        </p:txBody>
      </p:sp>
      <p:pic>
        <p:nvPicPr>
          <p:cNvPr id="1026" name="Picture 2">
            <a:extLst>
              <a:ext uri="{FF2B5EF4-FFF2-40B4-BE49-F238E27FC236}">
                <a16:creationId xmlns:a16="http://schemas.microsoft.com/office/drawing/2014/main" id="{EE49139F-EE30-475F-BB6F-26BA074CC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9298"/>
            <a:ext cx="4392488" cy="15663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12" name="Rectangle à coins arrondis 11"/>
          <p:cNvSpPr/>
          <p:nvPr/>
        </p:nvSpPr>
        <p:spPr>
          <a:xfrm>
            <a:off x="3851920" y="87534"/>
            <a:ext cx="500053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dirty="0"/>
              <a:t>Assurer la visibilité des critères de candidatures</a:t>
            </a:r>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50440" y="801854"/>
            <a:ext cx="6278660" cy="4341646"/>
          </a:xfrm>
          <a:prstGeom prst="rect">
            <a:avLst/>
          </a:prstGeom>
        </p:spPr>
      </p:pic>
      <p:sp>
        <p:nvSpPr>
          <p:cNvPr id="8" name="ZoneTexte 7">
            <a:extLst>
              <a:ext uri="{FF2B5EF4-FFF2-40B4-BE49-F238E27FC236}">
                <a16:creationId xmlns:a16="http://schemas.microsoft.com/office/drawing/2014/main" id="{A8DC08FF-FAF4-1048-0294-2631F34DD458}"/>
              </a:ext>
            </a:extLst>
          </p:cNvPr>
          <p:cNvSpPr txBox="1"/>
          <p:nvPr/>
        </p:nvSpPr>
        <p:spPr>
          <a:xfrm>
            <a:off x="6473116" y="3562439"/>
            <a:ext cx="2635388" cy="1169551"/>
          </a:xfrm>
          <a:prstGeom prst="rect">
            <a:avLst/>
          </a:prstGeom>
          <a:noFill/>
          <a:ln>
            <a:solidFill>
              <a:schemeClr val="bg2"/>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r>
              <a:rPr lang="fr-FR" sz="1400" dirty="0">
                <a:latin typeface="Marianne Light" panose="02000000000000000000" pitchFamily="2" charset="0"/>
              </a:rPr>
              <a:t>Des</a:t>
            </a:r>
            <a:r>
              <a:rPr lang="fr-FR" sz="1400" b="1" dirty="0">
                <a:latin typeface="Marianne Light" panose="02000000000000000000" pitchFamily="2" charset="0"/>
              </a:rPr>
              <a:t> </a:t>
            </a:r>
            <a:r>
              <a:rPr lang="fr-FR" sz="1400" u="sng" dirty="0">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latin typeface="Marianne Light" panose="02000000000000000000" pitchFamily="2" charset="0"/>
              </a:rPr>
              <a:t>de l’année précédente plus nombreux et plus riches en données </a:t>
            </a:r>
          </a:p>
        </p:txBody>
      </p:sp>
    </p:spTree>
    <p:extLst>
      <p:ext uri="{BB962C8B-B14F-4D97-AF65-F5344CB8AC3E}">
        <p14:creationId xmlns:p14="http://schemas.microsoft.com/office/powerpoint/2010/main" val="238566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11" name="Titre 1"/>
          <p:cNvSpPr txBox="1">
            <a:spLocks/>
          </p:cNvSpPr>
          <p:nvPr/>
        </p:nvSpPr>
        <p:spPr bwMode="gray">
          <a:xfrm>
            <a:off x="164260" y="4011910"/>
            <a:ext cx="5216557"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FF0000"/>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FF0000"/>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 gouv.fr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5012404" cy="2952328"/>
          </a:xfrm>
          <a:prstGeom prst="rect">
            <a:avLst/>
          </a:prstGeom>
          <a:ln>
            <a:solidFill>
              <a:schemeClr val="tx1"/>
            </a:solidFill>
          </a:ln>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347614"/>
            <a:ext cx="3669592" cy="2697961"/>
          </a:xfrm>
          <a:prstGeom prst="rect">
            <a:avLst/>
          </a:prstGeom>
          <a:ln>
            <a:solidFill>
              <a:schemeClr val="tx1"/>
            </a:solidFill>
          </a:ln>
        </p:spPr>
      </p:pic>
    </p:spTree>
    <p:extLst>
      <p:ext uri="{BB962C8B-B14F-4D97-AF65-F5344CB8AC3E}">
        <p14:creationId xmlns:p14="http://schemas.microsoft.com/office/powerpoint/2010/main" val="244080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5173" y="4343400"/>
            <a:ext cx="8337951" cy="427681"/>
          </a:xfrm>
        </p:spPr>
        <p:txBody>
          <a:bodyPr/>
          <a:lstStyle/>
          <a:p>
            <a:r>
              <a:rPr lang="fr-FR" sz="1200" dirty="0"/>
              <a:t>Conseils: 	consulter les critères spécifiques de la formation </a:t>
            </a:r>
            <a:br>
              <a:rPr lang="fr-FR" sz="1200" dirty="0"/>
            </a:br>
            <a:r>
              <a:rPr lang="fr-FR" sz="1200" dirty="0"/>
              <a:t>	diversifier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1" name="Titre 1"/>
          <p:cNvSpPr txBox="1">
            <a:spLocks/>
          </p:cNvSpPr>
          <p:nvPr/>
        </p:nvSpPr>
        <p:spPr bwMode="gray">
          <a:xfrm>
            <a:off x="553843" y="895597"/>
            <a:ext cx="8337951" cy="2279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200" dirty="0"/>
              <a:t>Une visibilité sur l’accès dans la formation pour </a:t>
            </a:r>
            <a:r>
              <a:rPr lang="fr-FR" sz="1200" dirty="0">
                <a:solidFill>
                  <a:srgbClr val="FF0000"/>
                </a:solidFill>
              </a:rPr>
              <a:t>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0" y="1503939"/>
            <a:ext cx="2813124" cy="2219939"/>
          </a:xfrm>
          <a:prstGeom prst="rect">
            <a:avLst/>
          </a:prstGeom>
          <a:ln>
            <a:solidFill>
              <a:schemeClr val="tx1"/>
            </a:solidFill>
          </a:ln>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2838913" y="1296144"/>
            <a:ext cx="3167897" cy="2743882"/>
          </a:xfrm>
          <a:prstGeom prst="rect">
            <a:avLst/>
          </a:prstGeom>
          <a:ln>
            <a:solidFill>
              <a:schemeClr val="tx1"/>
            </a:solidFill>
          </a:ln>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084168" y="1296144"/>
            <a:ext cx="2962404" cy="2951677"/>
          </a:xfrm>
          <a:prstGeom prst="rect">
            <a:avLst/>
          </a:prstGeom>
          <a:ln>
            <a:solidFill>
              <a:schemeClr val="tx1"/>
            </a:solidFill>
          </a:ln>
        </p:spPr>
      </p:pic>
    </p:spTree>
    <p:extLst>
      <p:ext uri="{BB962C8B-B14F-4D97-AF65-F5344CB8AC3E}">
        <p14:creationId xmlns:p14="http://schemas.microsoft.com/office/powerpoint/2010/main" val="191059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9" name="Rectangle à coins arrondis 11">
            <a:extLst>
              <a:ext uri="{FF2B5EF4-FFF2-40B4-BE49-F238E27FC236}">
                <a16:creationId xmlns:a16="http://schemas.microsoft.com/office/drawing/2014/main" id="{9EFDE9FC-D99B-4A8A-85BB-090A0ABF9233}"/>
              </a:ext>
            </a:extLst>
          </p:cNvPr>
          <p:cNvSpPr/>
          <p:nvPr/>
        </p:nvSpPr>
        <p:spPr>
          <a:xfrm>
            <a:off x="4527394" y="87534"/>
            <a:ext cx="432505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FF0000"/>
                </a:solidFill>
                <a:latin typeface="Arial"/>
              </a:rPr>
              <a:t>Nouveauté 2025 </a:t>
            </a:r>
            <a:r>
              <a:rPr lang="fr-FR" sz="1400" b="1" kern="0" dirty="0">
                <a:solidFill>
                  <a:srgbClr val="000091"/>
                </a:solidFill>
                <a:latin typeface="Arial"/>
              </a:rPr>
              <a:t>: mieux informer sur l’insertion professionnelle des étudiants</a:t>
            </a:r>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730306"/>
            <a:ext cx="7115491" cy="4217708"/>
          </a:xfrm>
          <a:prstGeom prst="rect">
            <a:avLst/>
          </a:prstGeom>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7164288" y="3137549"/>
            <a:ext cx="2071148" cy="771590"/>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7092281" y="3909138"/>
            <a:ext cx="1760172" cy="874362"/>
          </a:xfrm>
          <a:prstGeom prst="rect">
            <a:avLst/>
          </a:prstGeom>
        </p:spPr>
      </p:pic>
    </p:spTree>
    <p:extLst>
      <p:ext uri="{BB962C8B-B14F-4D97-AF65-F5344CB8AC3E}">
        <p14:creationId xmlns:p14="http://schemas.microsoft.com/office/powerpoint/2010/main" val="121440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7" name="Rectangle à coins arrondis 6"/>
          <p:cNvSpPr/>
          <p:nvPr/>
        </p:nvSpPr>
        <p:spPr>
          <a:xfrm>
            <a:off x="3203849" y="84866"/>
            <a:ext cx="396044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15 janvier et le 13 mars 2025</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FF0000"/>
              </a:buClr>
              <a:buSzPct val="100000"/>
              <a:buFont typeface="Courier New" panose="02070309020205020404" pitchFamily="49" charset="0"/>
              <a:buChar char="o"/>
              <a:defRPr/>
            </a:pPr>
            <a:r>
              <a:rPr lang="fr-FR" sz="1400" dirty="0">
                <a:solidFill>
                  <a:schemeClr val="bg1"/>
                </a:solidFill>
                <a:highlight>
                  <a:srgbClr val="0000FF"/>
                </a:highlight>
              </a:rPr>
              <a:t>La rubrique Activités et centres d’intérêt </a:t>
            </a:r>
            <a:r>
              <a:rPr lang="fr-FR" sz="1400" b="0" dirty="0">
                <a:solidFill>
                  <a:schemeClr val="accent1"/>
                </a:solidFill>
              </a:rPr>
              <a:t> 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FF0000"/>
              </a:buClr>
              <a:buSzPct val="100000"/>
              <a:buFont typeface="Courier New" panose="02070309020205020404" pitchFamily="49" charset="0"/>
              <a:buChar char="o"/>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rgbClr val="FF0000"/>
              </a:buClr>
              <a:buSzPct val="100000"/>
              <a:buFont typeface="Courier New" panose="02070309020205020404" pitchFamily="49" charset="0"/>
              <a:buChar char="o"/>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binationales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participation aux cordées de la réussite</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2771800" y="195486"/>
            <a:ext cx="5904657" cy="596562"/>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éléments transmis aux formations du supérieur</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pièces complémentaires demandées par certaines formations</a:t>
            </a:r>
            <a:endParaRPr lang="fr-FR" sz="16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rubrique « activités et centres d’intérêt » (facultative)</a:t>
            </a:r>
            <a:endParaRPr lang="fr-FR" sz="16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1187967" y="3820269"/>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2 avril 2025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2 avril 2025 inclus</a:t>
            </a:r>
          </a:p>
        </p:txBody>
      </p:sp>
    </p:spTree>
    <p:extLst>
      <p:ext uri="{BB962C8B-B14F-4D97-AF65-F5344CB8AC3E}">
        <p14:creationId xmlns:p14="http://schemas.microsoft.com/office/powerpoint/2010/main" val="285046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sp>
        <p:nvSpPr>
          <p:cNvPr id="4" name="Titre 3"/>
          <p:cNvSpPr>
            <a:spLocks noGrp="1"/>
          </p:cNvSpPr>
          <p:nvPr>
            <p:ph type="title"/>
          </p:nvPr>
        </p:nvSpPr>
        <p:spPr/>
        <p:txBody>
          <a:bodyPr/>
          <a:lstStyle/>
          <a:p>
            <a:pPr algn="ctr"/>
            <a:r>
              <a:rPr lang="fr-FR" sz="2200" dirty="0"/>
              <a:t>Lundi 2 juin 2025 &gt; jeudi 10 juillet 2025</a:t>
            </a:r>
            <a:br>
              <a:rPr lang="fr-FR" sz="2200" dirty="0"/>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xfrm>
            <a:off x="3312000" y="180000"/>
            <a:ext cx="5364456" cy="55142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2400" dirty="0"/>
              <a:t>D</a:t>
            </a:r>
            <a:r>
              <a:rPr lang="fr-FR" sz="2400" b="1" dirty="0">
                <a:solidFill>
                  <a:schemeClr val="tx1"/>
                </a:solidFill>
              </a:rPr>
              <a:t>ates clés</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Lundi 2 juin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à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Mercredi 11 juin – début de la </a:t>
            </a:r>
            <a:r>
              <a:rPr lang="fr-FR" sz="1000" dirty="0">
                <a:solidFill>
                  <a:schemeClr val="accent1"/>
                </a:solidFill>
              </a:rPr>
              <a:t>	</a:t>
            </a:r>
            <a:r>
              <a:rPr lang="fr-FR" sz="1050" b="1" dirty="0">
                <a:solidFill>
                  <a:schemeClr val="bg1"/>
                </a:solidFill>
                <a:highlight>
                  <a:srgbClr val="0000FF"/>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Entre le vendredi 6 juin et le mardi 10 juin</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Jeudi 10 juillet 2025 -  fin de la phase principale</a:t>
            </a:r>
            <a:br>
              <a:rPr lang="fr-FR" sz="1050" dirty="0">
                <a:solidFill>
                  <a:schemeClr val="accent1"/>
                </a:solidFill>
              </a:rPr>
            </a:br>
            <a:r>
              <a:rPr lang="fr-FR" sz="1050" dirty="0">
                <a:solidFill>
                  <a:schemeClr val="accent1"/>
                </a:solidFill>
              </a:rPr>
              <a:t>La phase complémentaire se poursuit jusqu’au 11 sept.</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0000FF"/>
                </a:highlight>
              </a:rPr>
              <a:t>Vendredi 4 juillet -  Résultats du Bac 2025</a:t>
            </a:r>
            <a:br>
              <a:rPr lang="fr-FR" sz="1000" dirty="0"/>
            </a:br>
            <a:endParaRPr lang="fr-FR" sz="1000" dirty="0"/>
          </a:p>
          <a:p>
            <a:pPr algn="just"/>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0000FF"/>
                </a:highlight>
              </a:rPr>
              <a:t>A partir du mercredi 1</a:t>
            </a:r>
            <a:r>
              <a:rPr lang="fr-FR" sz="1050" b="1" baseline="30000" dirty="0">
                <a:solidFill>
                  <a:schemeClr val="bg1"/>
                </a:solidFill>
                <a:highlight>
                  <a:srgbClr val="0000FF"/>
                </a:highlight>
              </a:rPr>
              <a:t>er</a:t>
            </a:r>
            <a:r>
              <a:rPr lang="fr-FR" sz="1050" b="1" dirty="0">
                <a:solidFill>
                  <a:schemeClr val="bg1"/>
                </a:solidFill>
                <a:highlight>
                  <a:srgbClr val="0000FF"/>
                </a:highlight>
              </a:rPr>
              <a:t> juillet 2025 </a:t>
            </a:r>
            <a:br>
              <a:rPr lang="fr-FR" sz="1050" dirty="0">
                <a:solidFill>
                  <a:schemeClr val="accent1"/>
                </a:solidFill>
              </a:rPr>
            </a:b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les commissions d’accès à l’enseignement supérieur (CAES)</a:t>
            </a:r>
          </a:p>
        </p:txBody>
      </p:sp>
      <p:pic>
        <p:nvPicPr>
          <p:cNvPr id="17" name="Image 16"/>
          <p:cNvPicPr>
            <a:picLocks noChangeAspect="1"/>
          </p:cNvPicPr>
          <p:nvPr/>
        </p:nvPicPr>
        <p:blipFill>
          <a:blip r:embed="rId3"/>
          <a:stretch>
            <a:fillRect/>
          </a:stretch>
        </p:blipFill>
        <p:spPr>
          <a:xfrm>
            <a:off x="4764551" y="1774749"/>
            <a:ext cx="639137" cy="436961"/>
          </a:xfrm>
          <a:prstGeom prst="rect">
            <a:avLst/>
          </a:prstGeom>
        </p:spPr>
      </p:pic>
      <p:pic>
        <p:nvPicPr>
          <p:cNvPr id="18" name="Image 17"/>
          <p:cNvPicPr>
            <a:picLocks noChangeAspect="1"/>
          </p:cNvPicPr>
          <p:nvPr/>
        </p:nvPicPr>
        <p:blipFill>
          <a:blip r:embed="rId4"/>
          <a:stretch>
            <a:fillRect/>
          </a:stretch>
        </p:blipFill>
        <p:spPr>
          <a:xfrm>
            <a:off x="1155216" y="3795886"/>
            <a:ext cx="515320" cy="353362"/>
          </a:xfrm>
          <a:prstGeom prst="rect">
            <a:avLst/>
          </a:prstGeom>
        </p:spPr>
      </p:pic>
    </p:spTree>
    <p:extLst>
      <p:ext uri="{BB962C8B-B14F-4D97-AF65-F5344CB8AC3E}">
        <p14:creationId xmlns:p14="http://schemas.microsoft.com/office/powerpoint/2010/main" val="30067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28/01/2025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18</a:t>
            </a:fld>
            <a:endParaRPr lang="fr-FR"/>
          </a:p>
        </p:txBody>
      </p:sp>
      <p:sp>
        <p:nvSpPr>
          <p:cNvPr id="7" name="Espace réservé du texte 2"/>
          <p:cNvSpPr txBox="1">
            <a:spLocks/>
          </p:cNvSpPr>
          <p:nvPr/>
        </p:nvSpPr>
        <p:spPr>
          <a:xfrm>
            <a:off x="386366" y="915566"/>
            <a:ext cx="8568000" cy="64583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8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800" b="1" i="0" u="none" strike="noStrike" kern="1200" cap="none" spc="0" normalizeH="0" noProof="0" dirty="0">
                <a:ln>
                  <a:noFill/>
                </a:ln>
                <a:solidFill>
                  <a:schemeClr val="tx2"/>
                </a:solidFill>
                <a:effectLst/>
                <a:uLnTx/>
                <a:uFillTx/>
                <a:latin typeface="Calibri"/>
                <a:ea typeface="+mn-ea"/>
                <a:cs typeface="+mn-cs"/>
              </a:rPr>
              <a:t> prépa</a:t>
            </a:r>
            <a:r>
              <a:rPr kumimoji="0" lang="fr-FR" sz="18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8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2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18</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3"/>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b="1" dirty="0">
                <a:solidFill>
                  <a:schemeClr val="tx2"/>
                </a:solidFill>
                <a:latin typeface="Calibri"/>
              </a:rPr>
              <a:t>Formation non sélective (licences, PPPE, PASS) </a:t>
            </a:r>
            <a:endParaRPr lang="fr-FR" sz="24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894205" y="123478"/>
            <a:ext cx="4445844" cy="613613"/>
          </a:xfrm>
          <a:ln>
            <a:solidFill>
              <a:schemeClr val="tx1"/>
            </a:solidFill>
          </a:ln>
        </p:spPr>
        <p:txBody>
          <a:bodyPr/>
          <a:lstStyle/>
          <a:p>
            <a:pPr algn="ctr"/>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D23AFE6-99E1-44CE-863A-372C669FBF60}"/>
              </a:ext>
            </a:extLst>
          </p:cNvPr>
          <p:cNvSpPr>
            <a:spLocks noGrp="1"/>
          </p:cNvSpPr>
          <p:nvPr>
            <p:ph type="dt" sz="half" idx="10"/>
          </p:nvPr>
        </p:nvSpPr>
        <p:spPr/>
        <p:txBody>
          <a:bodyPr/>
          <a:lstStyle/>
          <a:p>
            <a:pPr algn="r"/>
            <a:fld id="{6F42726C-76A3-45BB-9E3B-0F2EB6320166}" type="datetime1">
              <a:rPr lang="fr-FR" cap="all" smtClean="0"/>
              <a:t>28/01/2025</a:t>
            </a:fld>
            <a:endParaRPr lang="fr-FR" cap="all" dirty="0"/>
          </a:p>
        </p:txBody>
      </p:sp>
      <p:sp>
        <p:nvSpPr>
          <p:cNvPr id="3" name="Espace réservé du numéro de diapositive 2">
            <a:extLst>
              <a:ext uri="{FF2B5EF4-FFF2-40B4-BE49-F238E27FC236}">
                <a16:creationId xmlns:a16="http://schemas.microsoft.com/office/drawing/2014/main" id="{1F6A84D1-1279-4AAF-857C-8A8F6E5B6864}"/>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8" name="Rectangle à coins arrondis 6">
            <a:extLst>
              <a:ext uri="{FF2B5EF4-FFF2-40B4-BE49-F238E27FC236}">
                <a16:creationId xmlns:a16="http://schemas.microsoft.com/office/drawing/2014/main" id="{4A820B43-1E07-48B4-A13C-2AACA49624BA}"/>
              </a:ext>
            </a:extLst>
          </p:cNvPr>
          <p:cNvSpPr>
            <a:spLocks noGrp="1"/>
          </p:cNvSpPr>
          <p:nvPr>
            <p:ph type="body" sz="quarter" idx="13"/>
          </p:nvPr>
        </p:nvSpPr>
        <p:spPr>
          <a:xfrm>
            <a:off x="1763713" y="2066925"/>
            <a:ext cx="5364162" cy="864865"/>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800" b="1" dirty="0">
                <a:solidFill>
                  <a:schemeClr val="tx1"/>
                </a:solidFill>
              </a:rPr>
              <a:t>5 conseils pour aborder sereinement Parcoursup</a:t>
            </a:r>
          </a:p>
        </p:txBody>
      </p:sp>
    </p:spTree>
    <p:extLst>
      <p:ext uri="{BB962C8B-B14F-4D97-AF65-F5344CB8AC3E}">
        <p14:creationId xmlns:p14="http://schemas.microsoft.com/office/powerpoint/2010/main" val="19407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3848" y="905338"/>
            <a:ext cx="1691721" cy="519622"/>
          </a:xfrm>
        </p:spPr>
        <p:txBody>
          <a:bodyPr/>
          <a:lstStyle/>
          <a:p>
            <a:r>
              <a:rPr lang="fr-FR" dirty="0"/>
              <a:t>Sommaire</a:t>
            </a:r>
            <a:br>
              <a:rPr lang="fr-FR" dirty="0"/>
            </a:br>
            <a:r>
              <a:rPr lang="fr-FR" dirty="0"/>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2</a:t>
            </a:fld>
            <a:endParaRPr lang="fr-FR"/>
          </a:p>
        </p:txBody>
      </p:sp>
      <p:sp>
        <p:nvSpPr>
          <p:cNvPr id="8" name="ZoneTexte 7"/>
          <p:cNvSpPr txBox="1"/>
          <p:nvPr/>
        </p:nvSpPr>
        <p:spPr>
          <a:xfrm>
            <a:off x="342551" y="1286585"/>
            <a:ext cx="8236773" cy="3006977"/>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Calendrier </a:t>
            </a:r>
            <a:r>
              <a:rPr lang="fr-FR" b="1" dirty="0" err="1">
                <a:solidFill>
                  <a:srgbClr val="0000FF"/>
                </a:solidFill>
              </a:rPr>
              <a:t>Parcoursup</a:t>
            </a:r>
            <a:r>
              <a:rPr lang="fr-FR" b="1" dirty="0">
                <a:solidFill>
                  <a:srgbClr val="0000FF"/>
                </a:solidFill>
              </a:rPr>
              <a:t> : 3 étapes</a:t>
            </a:r>
            <a:endParaRPr lang="fr-FR" b="1" dirty="0">
              <a:solidFill>
                <a:srgbClr val="0000FF"/>
              </a:solidFill>
              <a:cs typeface="Aria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1 </a:t>
            </a:r>
            <a:r>
              <a:rPr lang="fr-FR" sz="1700" b="1" dirty="0">
                <a:solidFill>
                  <a:srgbClr val="0000FF"/>
                </a:solidFill>
              </a:rPr>
              <a:t>: outils pour aider à élaborer des projets d’avenir</a:t>
            </a: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2 </a:t>
            </a:r>
            <a:r>
              <a:rPr lang="fr-FR" sz="1700" b="1" dirty="0">
                <a:solidFill>
                  <a:srgbClr val="0000FF"/>
                </a:solidFill>
              </a:rPr>
              <a:t>: inscription, formulation des vœux et finalisation du dossier</a:t>
            </a:r>
          </a:p>
          <a:p>
            <a:pPr marL="177800" indent="-177800" defTabSz="457200">
              <a:spcBef>
                <a:spcPct val="20000"/>
              </a:spcBef>
              <a:spcAft>
                <a:spcPts val="600"/>
              </a:spcAft>
              <a:buClr>
                <a:srgbClr val="FF0000"/>
              </a:buClr>
              <a:buSzPct val="100000"/>
              <a:buFont typeface="Lucida Grande"/>
              <a:buChar char="&gt;"/>
            </a:pPr>
            <a:r>
              <a:rPr lang="fr-FR" sz="1700" b="1" dirty="0">
                <a:solidFill>
                  <a:srgbClr val="0000FF"/>
                </a:solidFill>
              </a:rPr>
              <a:t>L’analyse des candidatures par les enseignants des formations </a:t>
            </a:r>
            <a:r>
              <a:rPr lang="fr-FR" sz="1700" b="1" dirty="0" err="1">
                <a:solidFill>
                  <a:srgbClr val="0000FF"/>
                </a:solidFill>
              </a:rPr>
              <a:t>post-bac</a:t>
            </a:r>
            <a:endParaRPr lang="fr-FR" sz="1700"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sz="1700" b="1" u="sng" dirty="0">
                <a:solidFill>
                  <a:srgbClr val="0000FF"/>
                </a:solidFill>
              </a:rPr>
              <a:t>Étape 3 </a:t>
            </a:r>
            <a:r>
              <a:rPr lang="fr-FR" sz="1700" b="1" dirty="0">
                <a:solidFill>
                  <a:srgbClr val="0000FF"/>
                </a:solidFill>
              </a:rPr>
              <a:t>: consultation des réponses des formations et comment y répondre</a:t>
            </a: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Les 5 conseils pour aborder sereinement </a:t>
            </a:r>
            <a:r>
              <a:rPr lang="fr-FR" b="1" dirty="0" err="1">
                <a:solidFill>
                  <a:srgbClr val="0000FF"/>
                </a:solidFill>
              </a:rPr>
              <a:t>Parcoursup</a:t>
            </a:r>
            <a:endParaRPr lang="fr-FR" b="1" dirty="0">
              <a:solidFill>
                <a:srgbClr val="0000FF"/>
              </a:solidFill>
            </a:endParaRPr>
          </a:p>
          <a:p>
            <a:pPr marL="177800" indent="-177800" defTabSz="457200">
              <a:spcBef>
                <a:spcPct val="20000"/>
              </a:spcBef>
              <a:spcAft>
                <a:spcPts val="600"/>
              </a:spcAft>
              <a:buClr>
                <a:srgbClr val="FF0000"/>
              </a:buClr>
              <a:buSzPct val="100000"/>
              <a:buFont typeface="Lucida Grande"/>
              <a:buChar char="&gt;"/>
            </a:pPr>
            <a:r>
              <a:rPr lang="fr-FR" b="1" dirty="0">
                <a:solidFill>
                  <a:srgbClr val="0000FF"/>
                </a:solidFill>
              </a:rPr>
              <a:t>Temps d’échanges  </a:t>
            </a:r>
            <a:endParaRPr lang="fr-FR" dirty="0">
              <a:solidFill>
                <a:srgbClr val="0000FF"/>
              </a:solidFill>
            </a:endParaRPr>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12" y="1635646"/>
            <a:ext cx="9145016" cy="3024336"/>
          </a:xfrm>
        </p:spPr>
        <p:txBody>
          <a:bodyPr>
            <a:normAutofit fontScale="92500" lnSpcReduction="20000"/>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numéro vert </a:t>
            </a:r>
            <a:r>
              <a:rPr lang="fr-FR" sz="2000" dirty="0">
                <a:solidFill>
                  <a:schemeClr val="accent1"/>
                </a:solidFill>
              </a:rPr>
              <a:t>:  </a:t>
            </a:r>
            <a:r>
              <a:rPr lang="fr-FR" sz="1900" b="1" dirty="0">
                <a:solidFill>
                  <a:schemeClr val="accent1"/>
                </a:solidFill>
              </a:rPr>
              <a:t>0 800 400 070 </a:t>
            </a:r>
            <a:br>
              <a:rPr lang="fr-FR" sz="2000" b="1" dirty="0">
                <a:solidFill>
                  <a:schemeClr val="accent1"/>
                </a:solidFill>
              </a:rPr>
            </a:b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 La messagerie contact </a:t>
            </a:r>
            <a:r>
              <a:rPr lang="fr-FR" sz="1600" dirty="0">
                <a:solidFill>
                  <a:schemeClr val="accent1"/>
                </a:solidFill>
              </a:rPr>
              <a:t>depuis le dossier Parcoursup</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Les réseaux sociaux (Instagram, X, Facebook)</a:t>
            </a:r>
            <a:r>
              <a:rPr lang="fr-FR" sz="1600" dirty="0">
                <a:solidFill>
                  <a:schemeClr val="accent1"/>
                </a:solidFill>
              </a:rPr>
              <a:t> pour suivre l’actualité de Parcoursup et recevoir des conseils</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Le canal d’actualité Parcoursup info sur </a:t>
            </a:r>
            <a:r>
              <a:rPr lang="fr-FR" sz="1400" b="1" dirty="0" err="1">
                <a:solidFill>
                  <a:schemeClr val="bg1"/>
                </a:solidFill>
                <a:highlight>
                  <a:srgbClr val="0000FF"/>
                </a:highlight>
              </a:rPr>
              <a:t>Whatsapp</a:t>
            </a:r>
            <a:r>
              <a:rPr lang="fr-FR" sz="1600" dirty="0">
                <a:solidFill>
                  <a:schemeClr val="accent1"/>
                </a:solidFill>
              </a:rPr>
              <a:t> pour être informés des dates clés, des informations pratiques et des outils essentiels pour réussir son orientation post bac. </a:t>
            </a:r>
          </a:p>
          <a:p>
            <a:pPr marL="268288" defTabSz="457200">
              <a:spcBef>
                <a:spcPct val="20000"/>
              </a:spcBef>
              <a:spcAft>
                <a:spcPts val="0"/>
              </a:spcAft>
              <a:buClr>
                <a:srgbClr val="FF0000"/>
              </a:buClr>
              <a:buSzPct val="100000"/>
            </a:pPr>
            <a:r>
              <a:rPr lang="fr-FR" sz="1500" i="1" dirty="0">
                <a:solidFill>
                  <a:schemeClr val="accent1"/>
                </a:solidFill>
              </a:rPr>
              <a:t>Pensez à activer les notifications pour recevoir toutes les informations.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Des tutos vidéos, des quiz et une FAQ très riche (avec un moteur de recherche intégré)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20</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2771800" y="843558"/>
            <a:ext cx="6336704" cy="663637"/>
          </a:xfrm>
        </p:spPr>
        <p:txBody>
          <a:bodyPr/>
          <a:lstStyle/>
          <a:p>
            <a:pPr algn="ctr"/>
            <a:r>
              <a:rPr lang="fr-FR" sz="2200" dirty="0"/>
              <a:t>Pour vous aider et répondre à vos questions </a:t>
            </a:r>
            <a:br>
              <a:rPr lang="fr-FR" sz="2200" dirty="0"/>
            </a:br>
            <a:r>
              <a:rPr lang="fr-FR" sz="2200" dirty="0"/>
              <a:t>tout au long de la procédure :</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CF729A-BFBC-4B07-8EE7-111AF0FADD13}"/>
              </a:ext>
            </a:extLst>
          </p:cNvPr>
          <p:cNvSpPr>
            <a:spLocks noGrp="1"/>
          </p:cNvSpPr>
          <p:nvPr>
            <p:ph type="dt" sz="half" idx="10"/>
          </p:nvPr>
        </p:nvSpPr>
        <p:spPr/>
        <p:txBody>
          <a:bodyPr/>
          <a:lstStyle/>
          <a:p>
            <a:pPr algn="r"/>
            <a:fld id="{6F42726C-76A3-45BB-9E3B-0F2EB6320166}" type="datetime1">
              <a:rPr lang="fr-FR" cap="all" smtClean="0"/>
              <a:t>28/01/2025</a:t>
            </a:fld>
            <a:endParaRPr lang="fr-FR" cap="all" dirty="0"/>
          </a:p>
        </p:txBody>
      </p:sp>
      <p:sp>
        <p:nvSpPr>
          <p:cNvPr id="3" name="Espace réservé du numéro de diapositive 2">
            <a:extLst>
              <a:ext uri="{FF2B5EF4-FFF2-40B4-BE49-F238E27FC236}">
                <a16:creationId xmlns:a16="http://schemas.microsoft.com/office/drawing/2014/main" id="{648942ED-F61B-4BE0-9FB1-6645EE76F769}"/>
              </a:ext>
            </a:extLst>
          </p:cNvPr>
          <p:cNvSpPr>
            <a:spLocks noGrp="1"/>
          </p:cNvSpPr>
          <p:nvPr>
            <p:ph type="sldNum" sz="quarter" idx="12"/>
          </p:nvPr>
        </p:nvSpPr>
        <p:spPr/>
        <p:txBody>
          <a:bodyPr/>
          <a:lstStyle/>
          <a:p>
            <a:fld id="{733122C9-A0B9-462F-8757-0847AD287B63}" type="slidenum">
              <a:rPr lang="fr-FR" smtClean="0"/>
              <a:pPr/>
              <a:t>21</a:t>
            </a:fld>
            <a:endParaRPr lang="fr-FR" dirty="0"/>
          </a:p>
        </p:txBody>
      </p:sp>
      <p:sp>
        <p:nvSpPr>
          <p:cNvPr id="4" name="Titre 3">
            <a:extLst>
              <a:ext uri="{FF2B5EF4-FFF2-40B4-BE49-F238E27FC236}">
                <a16:creationId xmlns:a16="http://schemas.microsoft.com/office/drawing/2014/main" id="{FC788F21-7505-44EC-BAC1-D329EDAE9E28}"/>
              </a:ext>
            </a:extLst>
          </p:cNvPr>
          <p:cNvSpPr>
            <a:spLocks noGrp="1"/>
          </p:cNvSpPr>
          <p:nvPr>
            <p:ph type="title"/>
          </p:nvPr>
        </p:nvSpPr>
        <p:spPr/>
        <p:txBody>
          <a:bodyPr/>
          <a:lstStyle/>
          <a:p>
            <a:r>
              <a:rPr lang="fr-FR" sz="2800" dirty="0">
                <a:latin typeface="+mn-lt"/>
              </a:rPr>
              <a:t>Le Centre d’Information et d’Orientation</a:t>
            </a:r>
            <a:br>
              <a:rPr lang="fr-FR" sz="2800" dirty="0">
                <a:latin typeface="+mn-lt"/>
              </a:rPr>
            </a:br>
            <a:r>
              <a:rPr lang="fr-FR" sz="2800" dirty="0">
                <a:latin typeface="+mn-lt"/>
              </a:rPr>
              <a:t> de Saint Germain en Laye</a:t>
            </a:r>
            <a:endParaRPr lang="fr-FR" dirty="0"/>
          </a:p>
        </p:txBody>
      </p:sp>
      <p:sp>
        <p:nvSpPr>
          <p:cNvPr id="7" name="ZoneTexte 6">
            <a:extLst>
              <a:ext uri="{FF2B5EF4-FFF2-40B4-BE49-F238E27FC236}">
                <a16:creationId xmlns:a16="http://schemas.microsoft.com/office/drawing/2014/main" id="{369315B1-DAB7-453C-AED8-C52C3FFE4944}"/>
              </a:ext>
            </a:extLst>
          </p:cNvPr>
          <p:cNvSpPr txBox="1"/>
          <p:nvPr/>
        </p:nvSpPr>
        <p:spPr>
          <a:xfrm>
            <a:off x="1043608" y="1980000"/>
            <a:ext cx="3386137" cy="2169825"/>
          </a:xfrm>
          <a:prstGeom prst="rect">
            <a:avLst/>
          </a:prstGeom>
          <a:noFill/>
        </p:spPr>
        <p:txBody>
          <a:bodyPr wrap="square" rtlCol="0">
            <a:spAutoFit/>
          </a:bodyPr>
          <a:lstStyle/>
          <a:p>
            <a:pPr algn="ctr" eaLnBrk="0" fontAlgn="base" hangingPunct="0">
              <a:spcBef>
                <a:spcPct val="0"/>
              </a:spcBef>
              <a:spcAft>
                <a:spcPct val="0"/>
              </a:spcAft>
              <a:tabLst>
                <a:tab pos="2363391" algn="l"/>
              </a:tabLst>
            </a:pPr>
            <a:r>
              <a:rPr lang="fr-FR" altLang="fr-FR" b="1" dirty="0">
                <a:latin typeface="Arial" panose="020B0604020202020204" pitchFamily="34" charset="0"/>
                <a:ea typeface="Lucida Sans Unicode" panose="020B0602030504020204" pitchFamily="34" charset="0"/>
                <a:cs typeface="Arial" panose="020B0604020202020204" pitchFamily="34" charset="0"/>
              </a:rPr>
              <a:t>Accueil sur RDV</a:t>
            </a:r>
          </a:p>
          <a:p>
            <a:pPr algn="ctr" eaLnBrk="0" fontAlgn="base" hangingPunct="0">
              <a:spcBef>
                <a:spcPct val="0"/>
              </a:spcBef>
              <a:spcAft>
                <a:spcPct val="0"/>
              </a:spcAft>
              <a:tabLst>
                <a:tab pos="2363391" algn="l"/>
              </a:tabLst>
            </a:pPr>
            <a:r>
              <a:rPr lang="fr-FR" altLang="fr-FR" sz="1350" dirty="0">
                <a:latin typeface="Arial" panose="020B0604020202020204" pitchFamily="34" charset="0"/>
                <a:ea typeface="Lucida Sans Unicode" panose="020B0602030504020204" pitchFamily="34" charset="0"/>
                <a:cs typeface="Arial" panose="020B0604020202020204" pitchFamily="34" charset="0"/>
              </a:rPr>
              <a:t>du lundi au vendredi</a:t>
            </a:r>
            <a:endParaRPr lang="fr-FR" altLang="fr-FR" sz="1200" dirty="0"/>
          </a:p>
          <a:p>
            <a:pPr algn="ctr" eaLnBrk="0" fontAlgn="base" hangingPunct="0">
              <a:spcBef>
                <a:spcPct val="0"/>
              </a:spcBef>
              <a:spcAft>
                <a:spcPct val="0"/>
              </a:spcAft>
              <a:tabLst>
                <a:tab pos="2363391" algn="l"/>
              </a:tabLst>
            </a:pPr>
            <a:r>
              <a:rPr lang="fr-FR" altLang="fr-FR" sz="1350" dirty="0">
                <a:latin typeface="Arial" panose="020B0604020202020204" pitchFamily="34" charset="0"/>
                <a:ea typeface="Lucida Sans Unicode" panose="020B0602030504020204" pitchFamily="34" charset="0"/>
                <a:cs typeface="Arial" panose="020B0604020202020204" pitchFamily="34" charset="0"/>
              </a:rPr>
              <a:t>de 9h à 12h30 et de 13h30 à 17h</a:t>
            </a:r>
            <a:endParaRPr lang="fr-FR" altLang="fr-FR" sz="1200" dirty="0"/>
          </a:p>
          <a:p>
            <a:pPr algn="ctr" eaLnBrk="0" fontAlgn="base" hangingPunct="0">
              <a:spcBef>
                <a:spcPct val="0"/>
              </a:spcBef>
              <a:spcAft>
                <a:spcPct val="0"/>
              </a:spcAft>
              <a:tabLst>
                <a:tab pos="2363391" algn="l"/>
              </a:tabLst>
            </a:pPr>
            <a:r>
              <a:rPr lang="fr-FR" altLang="fr-FR" sz="1350" dirty="0">
                <a:latin typeface="Arial" panose="020B0604020202020204" pitchFamily="34" charset="0"/>
                <a:ea typeface="Lucida Sans Unicode" panose="020B0602030504020204" pitchFamily="34" charset="0"/>
                <a:cs typeface="Arial" panose="020B0604020202020204" pitchFamily="34" charset="0"/>
              </a:rPr>
              <a:t>Samedi de 9h à 12h</a:t>
            </a:r>
            <a:endParaRPr lang="fr-FR" altLang="fr-FR" sz="1200" dirty="0"/>
          </a:p>
          <a:p>
            <a:pPr algn="ctr" eaLnBrk="0" fontAlgn="base" hangingPunct="0">
              <a:spcBef>
                <a:spcPct val="0"/>
              </a:spcBef>
              <a:spcAft>
                <a:spcPct val="0"/>
              </a:spcAft>
              <a:tabLst>
                <a:tab pos="2363391" algn="l"/>
              </a:tabLst>
            </a:pPr>
            <a:r>
              <a:rPr lang="fr-FR" altLang="fr-FR" sz="1200" dirty="0">
                <a:latin typeface="Arial" panose="020B0604020202020204" pitchFamily="34" charset="0"/>
                <a:ea typeface="Lucida Sans Unicode" panose="020B0602030504020204" pitchFamily="34" charset="0"/>
                <a:cs typeface="Arial" panose="020B0604020202020204" pitchFamily="34" charset="0"/>
              </a:rPr>
              <a:t>13 rue de Témara</a:t>
            </a:r>
            <a:endParaRPr lang="fr-FR" altLang="fr-FR" sz="1200" dirty="0"/>
          </a:p>
          <a:p>
            <a:pPr algn="ctr" eaLnBrk="0" fontAlgn="base" hangingPunct="0">
              <a:spcBef>
                <a:spcPct val="0"/>
              </a:spcBef>
              <a:spcAft>
                <a:spcPct val="0"/>
              </a:spcAft>
              <a:tabLst>
                <a:tab pos="2363391" algn="l"/>
              </a:tabLst>
            </a:pPr>
            <a:r>
              <a:rPr lang="fr-FR" altLang="fr-FR" sz="1200" dirty="0">
                <a:latin typeface="Arial" panose="020B0604020202020204" pitchFamily="34" charset="0"/>
                <a:ea typeface="Lucida Sans Unicode" panose="020B0602030504020204" pitchFamily="34" charset="0"/>
                <a:cs typeface="Arial" panose="020B0604020202020204" pitchFamily="34" charset="0"/>
              </a:rPr>
              <a:t>78100 St Germain en Laye</a:t>
            </a:r>
            <a:endParaRPr lang="fr-FR" altLang="fr-FR" sz="1200" dirty="0"/>
          </a:p>
          <a:p>
            <a:pPr algn="ctr" eaLnBrk="0" fontAlgn="base" hangingPunct="0">
              <a:spcBef>
                <a:spcPct val="0"/>
              </a:spcBef>
              <a:spcAft>
                <a:spcPct val="0"/>
              </a:spcAft>
              <a:tabLst>
                <a:tab pos="2363391" algn="l"/>
              </a:tabLst>
            </a:pPr>
            <a:r>
              <a:rPr lang="fr-FR" altLang="fr-FR" sz="1200" dirty="0">
                <a:latin typeface="Arial" panose="020B0604020202020204" pitchFamily="34" charset="0"/>
                <a:ea typeface="Lucida Sans Unicode" panose="020B0602030504020204" pitchFamily="34" charset="0"/>
                <a:cs typeface="Arial" panose="020B0604020202020204" pitchFamily="34" charset="0"/>
              </a:rPr>
              <a:t>Tél : 01 39 04 18 70</a:t>
            </a:r>
            <a:endParaRPr lang="fr-FR" altLang="fr-FR" sz="1200" dirty="0"/>
          </a:p>
          <a:p>
            <a:pPr algn="ctr" eaLnBrk="0" fontAlgn="base" hangingPunct="0">
              <a:spcBef>
                <a:spcPct val="0"/>
              </a:spcBef>
              <a:spcAft>
                <a:spcPct val="0"/>
              </a:spcAft>
              <a:tabLst>
                <a:tab pos="2363391" algn="l"/>
              </a:tabLst>
            </a:pPr>
            <a:r>
              <a:rPr lang="fr-FR" altLang="fr-FR" sz="1350" dirty="0">
                <a:latin typeface="Arial" panose="020B0604020202020204" pitchFamily="34" charset="0"/>
                <a:ea typeface="Lucida Sans Unicode" panose="020B0602030504020204" pitchFamily="34" charset="0"/>
                <a:cs typeface="Arial" panose="020B0604020202020204" pitchFamily="34" charset="0"/>
                <a:hlinkClick r:id="rId2"/>
              </a:rPr>
              <a:t>cio-saint-germain@ac-versailles.fr</a:t>
            </a:r>
            <a:endParaRPr lang="fr-FR" altLang="fr-FR" sz="3000" dirty="0">
              <a:latin typeface="Arial" panose="020B0604020202020204" pitchFamily="34" charset="0"/>
            </a:endParaRPr>
          </a:p>
          <a:p>
            <a:endParaRPr lang="fr-FR" sz="1350" dirty="0"/>
          </a:p>
          <a:p>
            <a:pPr algn="ctr"/>
            <a:r>
              <a:rPr lang="fr-FR" sz="1350" dirty="0"/>
              <a:t>Ouvert pendant les vacances scolaires</a:t>
            </a:r>
          </a:p>
        </p:txBody>
      </p:sp>
      <p:pic>
        <p:nvPicPr>
          <p:cNvPr id="11" name="Image 10">
            <a:extLst>
              <a:ext uri="{FF2B5EF4-FFF2-40B4-BE49-F238E27FC236}">
                <a16:creationId xmlns:a16="http://schemas.microsoft.com/office/drawing/2014/main" id="{B56863D5-1CC2-46E1-9E93-7AD466FCDFFE}"/>
              </a:ext>
            </a:extLst>
          </p:cNvPr>
          <p:cNvPicPr>
            <a:picLocks noChangeAspect="1"/>
          </p:cNvPicPr>
          <p:nvPr/>
        </p:nvPicPr>
        <p:blipFill>
          <a:blip r:embed="rId3"/>
          <a:stretch>
            <a:fillRect/>
          </a:stretch>
        </p:blipFill>
        <p:spPr>
          <a:xfrm>
            <a:off x="4810460" y="2139703"/>
            <a:ext cx="3147871" cy="1856710"/>
          </a:xfrm>
          <a:prstGeom prst="rect">
            <a:avLst/>
          </a:prstGeom>
        </p:spPr>
      </p:pic>
    </p:spTree>
    <p:extLst>
      <p:ext uri="{BB962C8B-B14F-4D97-AF65-F5344CB8AC3E}">
        <p14:creationId xmlns:p14="http://schemas.microsoft.com/office/powerpoint/2010/main" val="192618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50E12-D34A-47D5-AC16-17590833991F}"/>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AD805207-186E-4483-BD37-6CB7AD74A85B}"/>
              </a:ext>
            </a:extLst>
          </p:cNvPr>
          <p:cNvSpPr>
            <a:spLocks noGrp="1"/>
          </p:cNvSpPr>
          <p:nvPr>
            <p:ph type="dt" sz="half" idx="10"/>
          </p:nvPr>
        </p:nvSpPr>
        <p:spPr/>
        <p:txBody>
          <a:bodyPr/>
          <a:lstStyle/>
          <a:p>
            <a:pPr algn="r"/>
            <a:fld id="{4840C8CD-47A6-46D1-834E-8B717424291A}" type="datetime1">
              <a:rPr lang="fr-FR" cap="all" smtClean="0"/>
              <a:t>28/01/2025</a:t>
            </a:fld>
            <a:endParaRPr lang="fr-FR" cap="all" dirty="0"/>
          </a:p>
        </p:txBody>
      </p:sp>
      <p:sp>
        <p:nvSpPr>
          <p:cNvPr id="4" name="Espace réservé du numéro de diapositive 3">
            <a:extLst>
              <a:ext uri="{FF2B5EF4-FFF2-40B4-BE49-F238E27FC236}">
                <a16:creationId xmlns:a16="http://schemas.microsoft.com/office/drawing/2014/main" id="{C6896057-B809-43C1-ADD3-43F1AB4E9384}"/>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5" name="Espace réservé du texte 4">
            <a:extLst>
              <a:ext uri="{FF2B5EF4-FFF2-40B4-BE49-F238E27FC236}">
                <a16:creationId xmlns:a16="http://schemas.microsoft.com/office/drawing/2014/main" id="{808192B2-84DF-4BDC-A916-7D1F685EC6FB}"/>
              </a:ext>
            </a:extLst>
          </p:cNvPr>
          <p:cNvSpPr>
            <a:spLocks noGrp="1"/>
          </p:cNvSpPr>
          <p:nvPr>
            <p:ph type="body" sz="quarter" idx="13"/>
          </p:nvPr>
        </p:nvSpPr>
        <p:spPr/>
        <p:txBody>
          <a:bodyPr/>
          <a:lstStyle/>
          <a:p>
            <a:pPr algn="ctr"/>
            <a:r>
              <a:rPr lang="fr-FR" dirty="0"/>
              <a:t>Questions / Réponses</a:t>
            </a:r>
          </a:p>
        </p:txBody>
      </p:sp>
    </p:spTree>
    <p:extLst>
      <p:ext uri="{BB962C8B-B14F-4D97-AF65-F5344CB8AC3E}">
        <p14:creationId xmlns:p14="http://schemas.microsoft.com/office/powerpoint/2010/main" val="354360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AF6A1F-52C9-35BD-2197-2FDD86EEB0B8}"/>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F71CB0A7-D849-9A6E-89B9-7024A22D5551}"/>
              </a:ext>
            </a:extLst>
          </p:cNvPr>
          <p:cNvSpPr>
            <a:spLocks noGrp="1"/>
          </p:cNvSpPr>
          <p:nvPr>
            <p:ph type="dt" sz="half" idx="10"/>
          </p:nvPr>
        </p:nvSpPr>
        <p:spPr/>
        <p:txBody>
          <a:bodyPr/>
          <a:lstStyle/>
          <a:p>
            <a:pPr algn="r"/>
            <a:fld id="{4840C8CD-47A6-46D1-834E-8B717424291A}" type="datetime1">
              <a:rPr lang="fr-FR" cap="all" smtClean="0"/>
              <a:t>28/01/2025</a:t>
            </a:fld>
            <a:endParaRPr lang="fr-FR" cap="all" dirty="0"/>
          </a:p>
        </p:txBody>
      </p:sp>
      <p:sp>
        <p:nvSpPr>
          <p:cNvPr id="4" name="Espace réservé du numéro de diapositive 3">
            <a:extLst>
              <a:ext uri="{FF2B5EF4-FFF2-40B4-BE49-F238E27FC236}">
                <a16:creationId xmlns:a16="http://schemas.microsoft.com/office/drawing/2014/main" id="{0C0A40BE-4DB2-25E2-3FC6-33C891512CFB}"/>
              </a:ext>
            </a:extLst>
          </p:cNvPr>
          <p:cNvSpPr>
            <a:spLocks noGrp="1"/>
          </p:cNvSpPr>
          <p:nvPr>
            <p:ph type="sldNum" sz="quarter" idx="12"/>
          </p:nvPr>
        </p:nvSpPr>
        <p:spPr/>
        <p:txBody>
          <a:bodyPr/>
          <a:lstStyle/>
          <a:p>
            <a:fld id="{733122C9-A0B9-462F-8757-0847AD287B63}" type="slidenum">
              <a:rPr lang="fr-FR" smtClean="0"/>
              <a:pPr/>
              <a:t>23</a:t>
            </a:fld>
            <a:endParaRPr lang="fr-FR" dirty="0"/>
          </a:p>
        </p:txBody>
      </p:sp>
      <p:sp>
        <p:nvSpPr>
          <p:cNvPr id="5" name="Espace réservé du texte 4">
            <a:extLst>
              <a:ext uri="{FF2B5EF4-FFF2-40B4-BE49-F238E27FC236}">
                <a16:creationId xmlns:a16="http://schemas.microsoft.com/office/drawing/2014/main" id="{D0C34F68-0187-B8A8-F4C8-1AE8A78BED37}"/>
              </a:ext>
            </a:extLst>
          </p:cNvPr>
          <p:cNvSpPr>
            <a:spLocks noGrp="1"/>
          </p:cNvSpPr>
          <p:nvPr>
            <p:ph type="body" sz="quarter" idx="13"/>
          </p:nvPr>
        </p:nvSpPr>
        <p:spPr/>
        <p:txBody>
          <a:bodyPr/>
          <a:lstStyle/>
          <a:p>
            <a:r>
              <a:rPr lang="fr-FR" dirty="0"/>
              <a:t> </a:t>
            </a:r>
          </a:p>
        </p:txBody>
      </p:sp>
    </p:spTree>
    <p:extLst>
      <p:ext uri="{BB962C8B-B14F-4D97-AF65-F5344CB8AC3E}">
        <p14:creationId xmlns:p14="http://schemas.microsoft.com/office/powerpoint/2010/main" val="367992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offre de formation riche et diversifiée : près de 24 000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apprentissage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Une priorité : simplifier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au numéro vert, sur les réseaux sociaux Parcoursup</a:t>
            </a:r>
          </a:p>
          <a:p>
            <a:pPr marL="179388" algn="just" defTabSz="457200">
              <a:spcBef>
                <a:spcPct val="20000"/>
              </a:spcBef>
              <a:spcAft>
                <a:spcPts val="300"/>
              </a:spcAft>
              <a:buClr>
                <a:srgbClr val="FF0000"/>
              </a:buClr>
              <a:buSzPct val="100000"/>
            </a:pPr>
            <a:r>
              <a:rPr lang="fr-FR" sz="1400" dirty="0">
                <a:solidFill>
                  <a:schemeClr val="accent1"/>
                </a:solidFill>
              </a:rPr>
              <a:t>Sur Parcoursup, retrouvez des quiz, vidéos,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24</a:t>
            </a:fld>
            <a:endParaRPr lang="fr-FR" dirty="0"/>
          </a:p>
        </p:txBody>
      </p:sp>
      <p:sp>
        <p:nvSpPr>
          <p:cNvPr id="7" name="Rectangle à coins arrondis 6"/>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250486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rgbClr val="FF0000"/>
              </a:buClr>
              <a:buSzPct val="100000"/>
              <a:buFont typeface="Courier New" panose="02070309020205020404" pitchFamily="49" charset="0"/>
              <a:buChar char="o"/>
            </a:pPr>
            <a:r>
              <a:rPr lang="fr-FR" sz="2200" b="1" dirty="0">
                <a:solidFill>
                  <a:schemeClr val="bg1"/>
                </a:solidFill>
                <a:highlight>
                  <a:srgbClr val="0000FF"/>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marL="179388" algn="just" defTabSz="457200">
              <a:spcBef>
                <a:spcPct val="20000"/>
              </a:spcBef>
              <a:spcAft>
                <a:spcPts val="0"/>
              </a:spcAft>
              <a:buClr>
                <a:srgbClr val="FF0000"/>
              </a:buClr>
              <a:buSzPct val="100000"/>
            </a:pPr>
            <a:r>
              <a:rPr lang="fr-FR" sz="2200" b="1" dirty="0">
                <a:solidFill>
                  <a:srgbClr val="FF0000"/>
                </a:solidFill>
              </a:rPr>
              <a:t>Nouveauté 2025 : </a:t>
            </a:r>
            <a:r>
              <a:rPr lang="fr-FR" sz="2200" dirty="0">
                <a:solidFill>
                  <a:schemeClr val="accent1"/>
                </a:solidFill>
              </a:rPr>
              <a:t>les données sur l’insertion professionnelle sont étendues aux licences universitaires, écoles de commerce et d’ingénieurs </a:t>
            </a:r>
            <a:r>
              <a:rPr lang="fr-FR" sz="2200" b="1" dirty="0">
                <a:solidFill>
                  <a:schemeClr val="accent1"/>
                </a:solidFill>
              </a:rPr>
              <a:t>&gt;&gt;  plus de 75 % des formations concernées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25</a:t>
            </a:fld>
            <a:endParaRPr lang="fr-FR" dirty="0"/>
          </a:p>
        </p:txBody>
      </p:sp>
      <p:sp>
        <p:nvSpPr>
          <p:cNvPr id="5" name="Rectangle à coins arrondis 4"/>
          <p:cNvSpPr/>
          <p:nvPr/>
        </p:nvSpPr>
        <p:spPr>
          <a:xfrm>
            <a:off x="4860032" y="195486"/>
            <a:ext cx="381166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245820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bg1"/>
                </a:solidFill>
                <a:highlight>
                  <a:srgbClr val="0000FF"/>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2 juin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 ou encore des lycéens participant à des cordées de la réussite</a:t>
            </a:r>
          </a:p>
          <a:p>
            <a:pPr marL="179388" algn="just" defTabSz="457200">
              <a:spcBef>
                <a:spcPct val="20000"/>
              </a:spcBef>
              <a:spcAft>
                <a:spcPts val="300"/>
              </a:spcAft>
              <a:buClr>
                <a:srgbClr val="FF0000"/>
              </a:buClr>
              <a:buSzPct val="100000"/>
            </a:pPr>
            <a:r>
              <a:rPr lang="fr-FR" sz="1300" dirty="0">
                <a:solidFill>
                  <a:schemeClr val="accent1"/>
                </a:solidFill>
              </a:rPr>
              <a:t>Parcoursup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(Oui-Si)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26</a:t>
            </a:fld>
            <a:endParaRPr lang="fr-FR" dirty="0"/>
          </a:p>
        </p:txBody>
      </p:sp>
      <p:sp>
        <p:nvSpPr>
          <p:cNvPr id="5" name="Rectangle à coins arrondis 4"/>
          <p:cNvSpPr/>
          <p:nvPr/>
        </p:nvSpPr>
        <p:spPr>
          <a:xfrm>
            <a:off x="4932040" y="195486"/>
            <a:ext cx="37396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engagements au service des usagers </a:t>
            </a:r>
          </a:p>
        </p:txBody>
      </p:sp>
    </p:spTree>
    <p:extLst>
      <p:ext uri="{BB962C8B-B14F-4D97-AF65-F5344CB8AC3E}">
        <p14:creationId xmlns:p14="http://schemas.microsoft.com/office/powerpoint/2010/main" val="73337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0000FF"/>
                </a:highlight>
              </a:rPr>
              <a:t>Des informations sur le contenu et les débouchés de la formation </a:t>
            </a:r>
            <a:r>
              <a:rPr lang="fr-FR" sz="1200" dirty="0">
                <a:solidFill>
                  <a:schemeClr val="accent1"/>
                </a:solidFill>
              </a:rPr>
              <a:t>: </a:t>
            </a:r>
          </a:p>
          <a:p>
            <a:pPr marL="171450" indent="-171450">
              <a:buFont typeface="Arial" panose="020B0604020202020204" pitchFamily="34" charset="0"/>
              <a:buChar char="•"/>
            </a:pPr>
            <a:r>
              <a:rPr lang="fr-FR" sz="1200" dirty="0">
                <a:solidFill>
                  <a:schemeClr val="accent1"/>
                </a:solidFill>
              </a:rPr>
              <a:t>les enseignements et les options proposés, le nombre de places disponibles, des informations pour les candidats en situation de handicap, des contacts avec les responsables de la formation</a:t>
            </a:r>
          </a:p>
          <a:p>
            <a:pPr marL="177800"/>
            <a:r>
              <a:rPr lang="fr-FR" sz="1200" b="1" dirty="0">
                <a:solidFill>
                  <a:srgbClr val="FF0000"/>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0000FF"/>
                </a:highlight>
              </a:rPr>
              <a:t>Des informations sur les critères et les modalités de candidature </a:t>
            </a:r>
            <a:r>
              <a:rPr lang="fr-FR" sz="1200" dirty="0">
                <a:solidFill>
                  <a:schemeClr val="accent1"/>
                </a:solidFill>
              </a:rPr>
              <a:t>: </a:t>
            </a:r>
          </a:p>
          <a:p>
            <a:pPr marL="171450" indent="-171450">
              <a:buFont typeface="Arial" panose="020B0604020202020204" pitchFamily="34" charset="0"/>
              <a:buChar char="•"/>
            </a:pPr>
            <a:r>
              <a:rPr lang="fr-FR" sz="1200" dirty="0">
                <a:solidFill>
                  <a:schemeClr val="accent1"/>
                </a:solidFill>
              </a:rPr>
              <a:t>la liste détaillée des critères d’analyse des candidatures et leur niveau d’importance, les modalités et le calendrier des éventuelles épreuves de sélection (écrit/oral), des conseils des enseignants du supérieur sur la manière d’élaborer sa candidature</a:t>
            </a:r>
            <a:br>
              <a:rPr lang="fr-FR" sz="1200" dirty="0">
                <a:solidFill>
                  <a:schemeClr val="accent1"/>
                </a:solidFill>
              </a:rPr>
            </a:br>
            <a:br>
              <a:rPr lang="fr-FR" sz="1200" dirty="0"/>
            </a:br>
            <a:r>
              <a:rPr lang="fr-FR" sz="1200" dirty="0"/>
              <a:t>+ </a:t>
            </a:r>
            <a:r>
              <a:rPr lang="fr-FR" sz="1200" dirty="0">
                <a:solidFill>
                  <a:schemeClr val="accent1"/>
                </a:solidFill>
              </a:rPr>
              <a:t>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27</a:t>
            </a:fld>
            <a:endParaRPr lang="fr-FR" dirty="0"/>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3347864" y="180000"/>
            <a:ext cx="5328592" cy="519542"/>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chemeClr val="tx1"/>
                </a:solidFill>
              </a:rPr>
              <a:t>La fiche de formation : </a:t>
            </a:r>
            <a:r>
              <a:rPr lang="fr-FR" sz="1400" dirty="0"/>
              <a:t>l’essentiel</a:t>
            </a:r>
            <a:r>
              <a:rPr lang="fr-FR" sz="1400" b="1" dirty="0">
                <a:solidFill>
                  <a:schemeClr val="tx1"/>
                </a:solidFill>
              </a:rPr>
              <a:t> pour vous aider à choisir</a:t>
            </a:r>
          </a:p>
        </p:txBody>
      </p:sp>
    </p:spTree>
    <p:extLst>
      <p:ext uri="{BB962C8B-B14F-4D97-AF65-F5344CB8AC3E}">
        <p14:creationId xmlns:p14="http://schemas.microsoft.com/office/powerpoint/2010/main" val="3352881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0000FF"/>
                </a:highlight>
              </a:rPr>
              <a:t>10 vœux et 10 vœux supplémentaires</a:t>
            </a:r>
            <a:r>
              <a:rPr lang="fr-FR" sz="1300" dirty="0">
                <a:solidFill>
                  <a:schemeClr val="accent1"/>
                </a:solidFill>
              </a:rPr>
              <a:t> pour des formations en apprentissage</a:t>
            </a:r>
          </a:p>
          <a:p>
            <a:pPr marL="285750" indent="-285750">
              <a:spcAft>
                <a:spcPts val="1200"/>
              </a:spcAft>
              <a:buClr>
                <a:schemeClr val="bg2"/>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0000FF"/>
                </a:highlight>
              </a:rPr>
              <a:t>des sous-vœux pour certaines filières sélectives </a:t>
            </a:r>
            <a:r>
              <a:rPr lang="fr-FR" sz="1300" dirty="0">
                <a:solidFill>
                  <a:schemeClr val="accent1"/>
                </a:solidFill>
              </a:rPr>
              <a:t> (Classes prépa, BTS, BUT, écoles de commerce, d'ingénieurs, IFSI, IEP, etc…)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Les vœux sont formulés librement par les candidats (pas de classement par ordre de priorité) </a:t>
            </a:r>
            <a:r>
              <a:rPr lang="fr-FR" sz="1300" dirty="0">
                <a:solidFill>
                  <a:schemeClr val="accent1"/>
                </a:solidFill>
              </a:rPr>
              <a:t>: une réponse sera apportée pour chaque vœu formulé à compter du 2 juin 2025</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La date de formulation du vœu n’est pas prise en compte </a:t>
            </a:r>
            <a:r>
              <a:rPr lang="fr-FR" sz="1300" dirty="0">
                <a:solidFill>
                  <a:schemeClr val="accent1"/>
                </a:solidFill>
              </a:rPr>
              <a:t>pour l’examen du dossier </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Chaque formation n’a connaissance que des vœux formulés pour elle :</a:t>
            </a:r>
            <a:r>
              <a:rPr lang="fr-FR" sz="1300" dirty="0">
                <a:solidFill>
                  <a:schemeClr val="accent1"/>
                </a:solidFill>
              </a:rPr>
              <a:t> elle ne connait pas les autres vœux formulés  par les candidats</a:t>
            </a:r>
          </a:p>
          <a:p>
            <a:pPr marL="285750" indent="-285750">
              <a:spcAft>
                <a:spcPts val="1200"/>
              </a:spcAft>
              <a:buClr>
                <a:schemeClr val="bg2"/>
              </a:buClr>
              <a:buFont typeface="Courier New" panose="02070309020205020404" pitchFamily="49" charset="0"/>
              <a:buChar char="o"/>
            </a:pPr>
            <a:r>
              <a:rPr lang="fr-FR" sz="1300" b="1" dirty="0">
                <a:solidFill>
                  <a:schemeClr val="bg1"/>
                </a:solidFill>
                <a:highlight>
                  <a:srgbClr val="0000FF"/>
                </a:highlight>
              </a:rPr>
              <a:t>Quand un candidat accepte une formation, il a toujours la possibilité de conserver des vœux pour lesquels il est en liste d’attente</a:t>
            </a:r>
            <a:r>
              <a:rPr lang="fr-FR" sz="1300" dirty="0">
                <a:solidFill>
                  <a:schemeClr val="accent1"/>
                </a:solidFill>
              </a:rPr>
              <a:t> et qui l’intéressent davantage</a:t>
            </a:r>
          </a:p>
          <a:p>
            <a:pPr marL="269875">
              <a:spcAft>
                <a:spcPts val="600"/>
              </a:spcAft>
              <a:buClr>
                <a:schemeClr val="bg2"/>
              </a:buClr>
              <a:tabLst>
                <a:tab pos="269875" algn="l"/>
              </a:tabLst>
            </a:pPr>
            <a:r>
              <a:rPr lang="fr-FR" sz="1400" b="1" dirty="0">
                <a:solidFill>
                  <a:srgbClr val="FF0000"/>
                </a:solidFill>
              </a:rPr>
              <a:t>E</a:t>
            </a:r>
            <a:r>
              <a:rPr lang="fr-FR" sz="1300" b="1" dirty="0">
                <a:solidFill>
                  <a:srgbClr val="FF0000"/>
                </a:solidFill>
              </a:rPr>
              <a:t>ntre le 6 et le 10 juin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28</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Quelques règles importantes à retenir</a:t>
            </a:r>
          </a:p>
        </p:txBody>
      </p:sp>
    </p:spTree>
    <p:extLst>
      <p:ext uri="{BB962C8B-B14F-4D97-AF65-F5344CB8AC3E}">
        <p14:creationId xmlns:p14="http://schemas.microsoft.com/office/powerpoint/2010/main" val="54034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a:t>
            </a:r>
            <a:r>
              <a:rPr lang="fr-FR" sz="1300" dirty="0" err="1">
                <a:solidFill>
                  <a:schemeClr val="accent1"/>
                </a:solidFill>
              </a:rPr>
              <a:t>Lives</a:t>
            </a:r>
            <a:r>
              <a:rPr lang="fr-FR" sz="1300" dirty="0">
                <a:solidFill>
                  <a:schemeClr val="accent1"/>
                </a:solidFill>
              </a:rPr>
              <a:t> Parcoursup,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29</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Parcoursup</a:t>
            </a:r>
          </a:p>
        </p:txBody>
      </p:sp>
    </p:spTree>
    <p:extLst>
      <p:ext uri="{BB962C8B-B14F-4D97-AF65-F5344CB8AC3E}">
        <p14:creationId xmlns:p14="http://schemas.microsoft.com/office/powerpoint/2010/main" val="247527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28/01/2025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3</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0000FF"/>
                </a:highlight>
              </a:rPr>
              <a:t>Bourse sur critères sociaux </a:t>
            </a:r>
            <a:r>
              <a:rPr lang="fr-FR" sz="1400" dirty="0">
                <a:solidFill>
                  <a:schemeClr val="accent1"/>
                </a:solidFill>
              </a:rPr>
              <a:t>: vous pouvez faire une demande de bourse et/ou de logement en créant votre dossier social étudiant (DSE) via le portail </a:t>
            </a:r>
            <a:r>
              <a:rPr lang="fr-FR" sz="1400" dirty="0">
                <a:solidFill>
                  <a:schemeClr val="accent1"/>
                </a:solidFill>
                <a:hlinkClick r:id="rId2"/>
              </a:rPr>
              <a:t>messervices.etudiant.gouv.fr</a:t>
            </a:r>
            <a:r>
              <a:rPr lang="fr-FR" sz="1400" dirty="0">
                <a:solidFill>
                  <a:schemeClr val="accent1"/>
                </a:solidFill>
              </a:rPr>
              <a:t> . </a:t>
            </a:r>
          </a:p>
          <a:p>
            <a:pPr marL="269875"/>
            <a:r>
              <a:rPr lang="fr-FR" sz="1400" dirty="0">
                <a:solidFill>
                  <a:schemeClr val="accent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Aide à la mobilité </a:t>
            </a:r>
            <a:r>
              <a:rPr lang="fr-FR" sz="1400" dirty="0">
                <a:solidFill>
                  <a:schemeClr val="accent1"/>
                </a:solidFill>
              </a:rPr>
              <a:t>: 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0000FF"/>
                </a:highlight>
              </a:rPr>
              <a:t>Logement en résidence universitaire </a:t>
            </a:r>
            <a:r>
              <a:rPr lang="fr-FR" sz="1400" dirty="0">
                <a:solidFill>
                  <a:schemeClr val="accent1"/>
                </a:solidFill>
              </a:rPr>
              <a:t>: pour vous aider dans votre recherche, consultez le site </a:t>
            </a:r>
            <a:r>
              <a:rPr lang="fr-FR" sz="1400" dirty="0">
                <a:solidFill>
                  <a:schemeClr val="accent1"/>
                </a:solidFill>
                <a:hlinkClick r:id="rId4"/>
              </a:rPr>
              <a:t>trouverunlogement.lescrous.fr</a:t>
            </a:r>
            <a:r>
              <a:rPr lang="fr-FR" sz="1400" dirty="0">
                <a:solidFill>
                  <a:schemeClr val="accent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0000FF"/>
                </a:highlight>
              </a:rPr>
              <a:t>Santé </a:t>
            </a:r>
            <a:r>
              <a:rPr lang="fr-FR" sz="1400" dirty="0">
                <a:solidFill>
                  <a:schemeClr val="accent1"/>
                </a:solidFill>
              </a:rPr>
              <a:t>: pour rappel, vous êtes automatiquement affilié au régime général de la sécurité sociale. </a:t>
            </a:r>
          </a:p>
          <a:p>
            <a:pPr marL="269875"/>
            <a:r>
              <a:rPr lang="fr-FR" sz="1400" dirty="0">
                <a:solidFill>
                  <a:schemeClr val="accent1"/>
                </a:solidFill>
              </a:rPr>
              <a:t>Vous pouvez évaluer votre droit à la Complémentaire santé solidaire et à d’autres prestations sociales depuis le site </a:t>
            </a:r>
            <a:r>
              <a:rPr lang="fr-FR" sz="1400" dirty="0">
                <a:solidFill>
                  <a:schemeClr val="accent1"/>
                </a:solidFill>
                <a:hlinkClick r:id="rId5"/>
              </a:rPr>
              <a:t>mesdroitssociaux.gouv.fr</a:t>
            </a:r>
            <a:r>
              <a:rPr lang="fr-FR" sz="1400" dirty="0">
                <a:solidFill>
                  <a:schemeClr val="accent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30</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d’étudiant(e)</a:t>
            </a:r>
          </a:p>
        </p:txBody>
      </p:sp>
    </p:spTree>
    <p:extLst>
      <p:ext uri="{BB962C8B-B14F-4D97-AF65-F5344CB8AC3E}">
        <p14:creationId xmlns:p14="http://schemas.microsoft.com/office/powerpoint/2010/main" val="37029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2" y="915566"/>
            <a:ext cx="8208914" cy="648072"/>
          </a:xfrm>
        </p:spPr>
        <p:txBody>
          <a:bodyPr/>
          <a:lstStyle/>
          <a:p>
            <a:pPr algn="just"/>
            <a:r>
              <a:rPr lang="fr-FR" sz="1400" b="1" dirty="0">
                <a:solidFill>
                  <a:schemeClr val="bg1"/>
                </a:solidFill>
                <a:highlight>
                  <a:srgbClr val="0000FF"/>
                </a:highlight>
              </a:rPr>
              <a:t>Créer son compte</a:t>
            </a:r>
            <a:r>
              <a:rPr lang="fr-FR" sz="1300" dirty="0">
                <a:solidFill>
                  <a:schemeClr val="accent1"/>
                </a:solidFill>
              </a:rPr>
              <a:t> en utilisant l'adresse mail transmise au lycée  </a:t>
            </a:r>
          </a:p>
          <a:p>
            <a:pPr algn="just">
              <a:spcAft>
                <a:spcPts val="0"/>
              </a:spcAft>
            </a:pPr>
            <a:r>
              <a:rPr lang="fr-FR" sz="1300" b="1" dirty="0">
                <a:solidFill>
                  <a:schemeClr val="bg1"/>
                </a:solidFill>
                <a:highlight>
                  <a:srgbClr val="0000FF"/>
                </a:highlight>
              </a:rPr>
              <a:t> Le lycéen devra ensuite renseigner son INE</a:t>
            </a:r>
            <a:r>
              <a:rPr lang="fr-FR" sz="1300" b="1" dirty="0">
                <a:solidFill>
                  <a:srgbClr val="3D566E"/>
                </a:solidFill>
              </a:rPr>
              <a:t> = </a:t>
            </a:r>
            <a:r>
              <a:rPr lang="fr-FR" sz="1300" dirty="0">
                <a:solidFill>
                  <a:schemeClr val="accent1"/>
                </a:solidFill>
              </a:rPr>
              <a:t>identifiant national élève</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3707904" y="123478"/>
            <a:ext cx="4530937" cy="562500"/>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0091"/>
                </a:solidFill>
              </a:rPr>
              <a:t>S’inscrire sur </a:t>
            </a:r>
            <a:r>
              <a:rPr lang="fr-FR" sz="1600" b="1" dirty="0" err="1">
                <a:solidFill>
                  <a:srgbClr val="000091"/>
                </a:solidFill>
              </a:rPr>
              <a:t>Parcoursup</a:t>
            </a:r>
            <a:endParaRPr lang="fr-FR" sz="1600" b="1" dirty="0">
              <a:solidFill>
                <a:schemeClr val="tx1"/>
              </a:solidFill>
            </a:endParaRPr>
          </a:p>
        </p:txBody>
      </p:sp>
      <p:sp>
        <p:nvSpPr>
          <p:cNvPr id="8" name="Rectangle à coins arrondis 7"/>
          <p:cNvSpPr/>
          <p:nvPr/>
        </p:nvSpPr>
        <p:spPr>
          <a:xfrm>
            <a:off x="363406" y="3968889"/>
            <a:ext cx="8278972" cy="394994"/>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R</a:t>
            </a:r>
            <a:r>
              <a:rPr lang="fr-FR" sz="1300" b="1" dirty="0">
                <a:solidFill>
                  <a:schemeClr val="bg1"/>
                </a:solidFill>
              </a:rPr>
              <a:t>enseignez votre email et numéro de portable pour recevoir les alertes </a:t>
            </a:r>
            <a:r>
              <a:rPr lang="fr-FR" sz="1300" b="1" dirty="0" err="1">
                <a:solidFill>
                  <a:schemeClr val="bg1"/>
                </a:solidFill>
              </a:rPr>
              <a:t>Parcoursup</a:t>
            </a:r>
            <a:r>
              <a:rPr lang="fr-FR" sz="1300" b="1" i="1" dirty="0">
                <a:solidFill>
                  <a:schemeClr val="bg1"/>
                </a:solidFill>
              </a:rPr>
              <a:t> </a:t>
            </a:r>
          </a:p>
        </p:txBody>
      </p:sp>
      <p:pic>
        <p:nvPicPr>
          <p:cNvPr id="9" name="Image 8">
            <a:extLst>
              <a:ext uri="{FF2B5EF4-FFF2-40B4-BE49-F238E27FC236}">
                <a16:creationId xmlns:a16="http://schemas.microsoft.com/office/drawing/2014/main" id="{2915B425-722D-4E47-9ECF-612101EB9E44}"/>
              </a:ext>
            </a:extLst>
          </p:cNvPr>
          <p:cNvPicPr>
            <a:picLocks noChangeAspect="1"/>
          </p:cNvPicPr>
          <p:nvPr/>
        </p:nvPicPr>
        <p:blipFill>
          <a:blip r:embed="rId3"/>
          <a:stretch>
            <a:fillRect/>
          </a:stretch>
        </p:blipFill>
        <p:spPr>
          <a:xfrm>
            <a:off x="288031" y="1676130"/>
            <a:ext cx="8478305" cy="2191764"/>
          </a:xfrm>
          <a:prstGeom prst="rect">
            <a:avLst/>
          </a:prstGeom>
          <a:ln>
            <a:solidFill>
              <a:schemeClr val="tx2"/>
            </a:solidFill>
          </a:ln>
        </p:spPr>
      </p:pic>
    </p:spTree>
    <p:extLst>
      <p:ext uri="{BB962C8B-B14F-4D97-AF65-F5344CB8AC3E}">
        <p14:creationId xmlns:p14="http://schemas.microsoft.com/office/powerpoint/2010/main" val="8001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11" name="ZoneTexte 10"/>
          <p:cNvSpPr txBox="1"/>
          <p:nvPr/>
        </p:nvSpPr>
        <p:spPr>
          <a:xfrm>
            <a:off x="4973774" y="3347302"/>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0000FF"/>
                </a:highlight>
              </a:rPr>
              <a:t>Des </a:t>
            </a:r>
            <a:r>
              <a:rPr lang="fr-FR" sz="1500" b="1" dirty="0" err="1">
                <a:solidFill>
                  <a:schemeClr val="bg1"/>
                </a:solidFill>
                <a:highlight>
                  <a:srgbClr val="0000FF"/>
                </a:highlight>
              </a:rPr>
              <a:t>lives</a:t>
            </a:r>
            <a:r>
              <a:rPr lang="fr-FR" sz="1500" b="1" dirty="0">
                <a:solidFill>
                  <a:schemeClr val="bg1"/>
                </a:solidFill>
                <a:highlight>
                  <a:srgbClr val="0000FF"/>
                </a:highlight>
              </a:rPr>
              <a:t> pour poser vos questions </a:t>
            </a:r>
          </a:p>
          <a:p>
            <a:pPr>
              <a:spcBef>
                <a:spcPts val="600"/>
              </a:spcBef>
              <a:spcAft>
                <a:spcPts val="600"/>
              </a:spcAft>
            </a:pPr>
            <a:r>
              <a:rPr lang="fr-FR" sz="1400" i="1" dirty="0">
                <a:solidFill>
                  <a:schemeClr val="accent1"/>
                </a:solidFill>
              </a:rPr>
              <a:t>Calendrier à retrouver dans </a:t>
            </a:r>
            <a:r>
              <a:rPr lang="fr-FR" sz="1400" b="1" i="1" dirty="0">
                <a:solidFill>
                  <a:srgbClr val="0000FF"/>
                </a:solidFill>
              </a:rPr>
              <a:t>l’espace Ressources </a:t>
            </a:r>
            <a:r>
              <a:rPr lang="fr-FR" sz="1400" i="1" dirty="0">
                <a:solidFill>
                  <a:schemeClr val="accent1"/>
                </a:solidFill>
              </a:rPr>
              <a:t>sur parcoursup.gouv.fr</a:t>
            </a:r>
          </a:p>
        </p:txBody>
      </p:sp>
      <p:sp>
        <p:nvSpPr>
          <p:cNvPr id="2" name="ZoneTexte 1"/>
          <p:cNvSpPr txBox="1"/>
          <p:nvPr/>
        </p:nvSpPr>
        <p:spPr>
          <a:xfrm>
            <a:off x="394885" y="834263"/>
            <a:ext cx="4015833" cy="3277820"/>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marL="171450" indent="-171450">
              <a:buFont typeface="Wingdings" panose="05000000000000000000" pitchFamily="2" charset="2"/>
              <a:buChar char="Ø"/>
            </a:pPr>
            <a:r>
              <a:rPr lang="fr-FR" sz="1200" i="1" dirty="0">
                <a:solidFill>
                  <a:schemeClr val="bg1"/>
                </a:solidFill>
              </a:rPr>
              <a:t>contact et dates à retrouver sur parcoursup.gouv.fr </a:t>
            </a:r>
          </a:p>
          <a:p>
            <a:pPr lvl="0"/>
            <a:endParaRPr lang="fr-FR" sz="1200" dirty="0">
              <a:solidFill>
                <a:schemeClr val="bg1"/>
              </a:solidFill>
            </a:endParaRPr>
          </a:p>
          <a:p>
            <a:r>
              <a:rPr lang="fr-FR" sz="1500" b="1" dirty="0">
                <a:solidFill>
                  <a:schemeClr val="accent6"/>
                </a:solidFill>
              </a:rPr>
              <a:t>Préparez-vous avec les outils Parcoursup</a:t>
            </a:r>
          </a:p>
          <a:p>
            <a:pPr marL="171450" indent="-171450">
              <a:buFont typeface="Arial" panose="020B0604020202020204" pitchFamily="34" charset="0"/>
              <a:buChar char="•"/>
            </a:pPr>
            <a:r>
              <a:rPr lang="fr-FR" sz="1200" dirty="0">
                <a:solidFill>
                  <a:schemeClr val="bg1"/>
                </a:solidFill>
              </a:rPr>
              <a:t>Quiz, </a:t>
            </a:r>
            <a:r>
              <a:rPr lang="fr-FR" sz="1200" dirty="0" err="1">
                <a:solidFill>
                  <a:schemeClr val="bg1"/>
                </a:solidFill>
              </a:rPr>
              <a:t>Video</a:t>
            </a:r>
            <a:r>
              <a:rPr lang="fr-FR" sz="1200" dirty="0">
                <a:solidFill>
                  <a:schemeClr val="bg1"/>
                </a:solidFill>
              </a:rPr>
              <a:t>-tuto, Règles d’or, Foire aux questions</a:t>
            </a:r>
          </a:p>
          <a:p>
            <a:pPr marL="171450" indent="-171450">
              <a:buFont typeface="Arial" panose="020B0604020202020204" pitchFamily="34" charset="0"/>
              <a:buChar char="•"/>
            </a:pPr>
            <a:r>
              <a:rPr lang="fr-FR" sz="1200" dirty="0">
                <a:solidFill>
                  <a:schemeClr val="bg1"/>
                </a:solidFill>
              </a:rPr>
              <a:t>Site d’entrainement de la phase d’admission</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283" y="896103"/>
            <a:ext cx="3968527" cy="2225057"/>
          </a:xfrm>
          <a:prstGeom prst="rect">
            <a:avLst/>
          </a:prstGeom>
        </p:spPr>
      </p:pic>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5"/>
            <a:ext cx="4464497" cy="412635"/>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Préparer son projet d’orientation</a:t>
            </a:r>
          </a:p>
        </p:txBody>
      </p:sp>
    </p:spTree>
    <p:extLst>
      <p:ext uri="{BB962C8B-B14F-4D97-AF65-F5344CB8AC3E}">
        <p14:creationId xmlns:p14="http://schemas.microsoft.com/office/powerpoint/2010/main" val="2552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14" name="ZoneTexte 13"/>
          <p:cNvSpPr txBox="1"/>
          <p:nvPr/>
        </p:nvSpPr>
        <p:spPr>
          <a:xfrm>
            <a:off x="323528" y="2571750"/>
            <a:ext cx="2304256" cy="1508105"/>
          </a:xfrm>
          <a:prstGeom prst="rect">
            <a:avLst/>
          </a:prstGeom>
          <a:noFill/>
        </p:spPr>
        <p:txBody>
          <a:bodyPr wrap="square" rtlCol="0">
            <a:spAutoFit/>
          </a:bodyPr>
          <a:lstStyle/>
          <a:p>
            <a:r>
              <a:rPr lang="fr-FR" sz="1500" b="1" dirty="0">
                <a:solidFill>
                  <a:schemeClr val="bg1"/>
                </a:solidFill>
                <a:highlight>
                  <a:srgbClr val="0000FF"/>
                </a:highlight>
              </a:rPr>
              <a:t>Avenirs.onisep.fr </a:t>
            </a:r>
            <a:r>
              <a:rPr lang="fr-FR" sz="1300" dirty="0">
                <a:latin typeface="+mj-lt"/>
                <a:ea typeface="Aptos" panose="020B0004020202020204" pitchFamily="34" charset="0"/>
                <a:cs typeface="Aptos" panose="020B0004020202020204" pitchFamily="34" charset="0"/>
              </a:rPr>
              <a:t>I</a:t>
            </a:r>
            <a:r>
              <a:rPr lang="fr-FR" sz="1300" dirty="0">
                <a:effectLst/>
                <a:latin typeface="+mj-lt"/>
                <a:ea typeface="Aptos" panose="020B0004020202020204" pitchFamily="34" charset="0"/>
                <a:cs typeface="Aptos" panose="020B0004020202020204" pitchFamily="34" charset="0"/>
              </a:rPr>
              <a:t>nformations sur :</a:t>
            </a:r>
          </a:p>
          <a:p>
            <a:pPr marL="285750" indent="-285750" algn="just">
              <a:spcBef>
                <a:spcPts val="600"/>
              </a:spcBef>
              <a:spcAft>
                <a:spcPts val="600"/>
              </a:spcAft>
              <a:buFont typeface="Arial" panose="020B0604020202020204" pitchFamily="34" charset="0"/>
              <a:buChar char="•"/>
            </a:pPr>
            <a:r>
              <a:rPr lang="fr-FR" sz="1300" b="1" dirty="0">
                <a:effectLst/>
                <a:latin typeface="+mj-lt"/>
                <a:ea typeface="Aptos" panose="020B0004020202020204" pitchFamily="34" charset="0"/>
                <a:cs typeface="Aptos" panose="020B0004020202020204" pitchFamily="34" charset="0"/>
              </a:rPr>
              <a:t>les filières</a:t>
            </a:r>
          </a:p>
          <a:p>
            <a:pPr marL="285750" indent="-285750" algn="just">
              <a:spcBef>
                <a:spcPts val="600"/>
              </a:spcBef>
              <a:spcAft>
                <a:spcPts val="600"/>
              </a:spcAft>
              <a:buFont typeface="Arial" panose="020B0604020202020204" pitchFamily="34" charset="0"/>
              <a:buChar char="•"/>
            </a:pPr>
            <a:r>
              <a:rPr lang="fr-FR" sz="1300" b="1" dirty="0">
                <a:effectLst/>
                <a:latin typeface="+mj-lt"/>
                <a:ea typeface="Aptos" panose="020B0004020202020204" pitchFamily="34" charset="0"/>
                <a:cs typeface="Aptos" panose="020B0004020202020204" pitchFamily="34" charset="0"/>
              </a:rPr>
              <a:t>les formations</a:t>
            </a:r>
          </a:p>
          <a:p>
            <a:pPr marL="285750" indent="-285750" algn="just">
              <a:spcBef>
                <a:spcPts val="600"/>
              </a:spcBef>
              <a:spcAft>
                <a:spcPts val="600"/>
              </a:spcAft>
              <a:buFont typeface="Arial" panose="020B0604020202020204" pitchFamily="34" charset="0"/>
              <a:buChar char="•"/>
            </a:pPr>
            <a:r>
              <a:rPr lang="fr-FR" sz="1300" b="1" dirty="0">
                <a:effectLst/>
                <a:latin typeface="+mj-lt"/>
                <a:ea typeface="Aptos" panose="020B0004020202020204" pitchFamily="34" charset="0"/>
                <a:cs typeface="Aptos" panose="020B0004020202020204" pitchFamily="34" charset="0"/>
              </a:rPr>
              <a:t>les métiers</a:t>
            </a:r>
            <a:endParaRPr lang="fr-FR" sz="1300" dirty="0">
              <a:effectLst/>
              <a:latin typeface="+mj-lt"/>
              <a:ea typeface="Aptos" panose="020B0004020202020204" pitchFamily="34" charset="0"/>
              <a:cs typeface="Aptos" panose="020B0004020202020204" pitchFamily="34" charset="0"/>
            </a:endParaRPr>
          </a:p>
        </p:txBody>
      </p:sp>
      <p:sp>
        <p:nvSpPr>
          <p:cNvPr id="15" name="ZoneTexte 14"/>
          <p:cNvSpPr txBox="1"/>
          <p:nvPr/>
        </p:nvSpPr>
        <p:spPr>
          <a:xfrm flipH="1">
            <a:off x="4427983" y="3003798"/>
            <a:ext cx="4464497" cy="2231380"/>
          </a:xfrm>
          <a:prstGeom prst="rect">
            <a:avLst/>
          </a:prstGeom>
          <a:noFill/>
        </p:spPr>
        <p:txBody>
          <a:bodyPr wrap="square" rtlCol="0">
            <a:spAutoFit/>
          </a:bodyPr>
          <a:lstStyle/>
          <a:p>
            <a:r>
              <a:rPr lang="fr-FR" sz="1500" b="1" dirty="0">
                <a:solidFill>
                  <a:schemeClr val="bg1"/>
                </a:solidFill>
                <a:highlight>
                  <a:srgbClr val="0000FF"/>
                </a:highlight>
              </a:rPr>
              <a:t>Parcoursup.gouv.fr : </a:t>
            </a:r>
            <a:r>
              <a:rPr lang="fr-FR" sz="1500" dirty="0">
                <a:solidFill>
                  <a:schemeClr val="bg1"/>
                </a:solidFill>
                <a:highlight>
                  <a:srgbClr val="0000FF"/>
                </a:highlight>
              </a:rPr>
              <a:t> </a:t>
            </a:r>
          </a:p>
          <a:p>
            <a:pPr algn="just">
              <a:spcBef>
                <a:spcPts val="600"/>
              </a:spcBef>
            </a:pPr>
            <a:r>
              <a:rPr lang="fr-FR" sz="1300" dirty="0"/>
              <a:t>La </a:t>
            </a:r>
            <a:r>
              <a:rPr lang="fr-FR" sz="1300" b="1" u="sng"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a:t>
            </a:r>
          </a:p>
          <a:p>
            <a:pPr algn="just">
              <a:spcBef>
                <a:spcPts val="600"/>
              </a:spcBef>
            </a:pPr>
            <a:r>
              <a:rPr lang="fr-FR" sz="1300" b="1" dirty="0">
                <a:solidFill>
                  <a:srgbClr val="000091"/>
                </a:solidFill>
                <a:hlinkClick r:id="rId2">
                  <a:extLst>
                    <a:ext uri="{A12FA001-AC4F-418D-AE19-62706E023703}">
                      <ahyp:hlinkClr xmlns:ahyp="http://schemas.microsoft.com/office/drawing/2018/hyperlinkcolor" val="tx"/>
                    </a:ext>
                  </a:extLst>
                </a:hlinkClick>
              </a:rPr>
              <a:t>https://www.parcoursup.gouv.fr/outils-et-ressources</a:t>
            </a:r>
            <a:endParaRPr lang="fr-FR" sz="1300" b="1" dirty="0">
              <a:solidFill>
                <a:srgbClr val="000091"/>
              </a:solidFill>
            </a:endParaRPr>
          </a:p>
          <a:p>
            <a:pPr algn="just">
              <a:spcBef>
                <a:spcPts val="600"/>
              </a:spcBef>
            </a:pPr>
            <a:r>
              <a:rPr lang="fr-FR" sz="1300" b="1" dirty="0">
                <a:solidFill>
                  <a:srgbClr val="000091"/>
                </a:solidFill>
                <a:hlinkClick r:id="rId3">
                  <a:extLst>
                    <a:ext uri="{A12FA001-AC4F-418D-AE19-62706E023703}">
                      <ahyp:hlinkClr xmlns:ahyp="http://schemas.microsoft.com/office/drawing/2018/hyperlinkcolor" val="tx"/>
                    </a:ext>
                  </a:extLst>
                </a:hlinkClick>
              </a:rPr>
              <a:t>https://www.suptracker.org/</a:t>
            </a:r>
            <a:endParaRPr lang="fr-FR" sz="1300" b="1" dirty="0">
              <a:solidFill>
                <a:srgbClr val="000091"/>
              </a:solidFill>
            </a:endParaRPr>
          </a:p>
          <a:p>
            <a:pPr algn="just">
              <a:spcBef>
                <a:spcPts val="600"/>
              </a:spcBef>
            </a:pPr>
            <a:r>
              <a:rPr lang="fr-FR" sz="1300" b="1" dirty="0">
                <a:solidFill>
                  <a:srgbClr val="000091"/>
                </a:solidFill>
              </a:rPr>
              <a:t>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Préparer son projet d’orientation</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4"/>
          <a:stretch>
            <a:fillRect/>
          </a:stretch>
        </p:blipFill>
        <p:spPr>
          <a:xfrm>
            <a:off x="467544" y="771550"/>
            <a:ext cx="2592288" cy="1728192"/>
          </a:xfrm>
          <a:prstGeom prst="rect">
            <a:avLst/>
          </a:prstGeom>
        </p:spPr>
      </p:pic>
      <p:pic>
        <p:nvPicPr>
          <p:cNvPr id="9" name="Image 8">
            <a:extLst>
              <a:ext uri="{FF2B5EF4-FFF2-40B4-BE49-F238E27FC236}">
                <a16:creationId xmlns:a16="http://schemas.microsoft.com/office/drawing/2014/main" id="{A1D3FF0B-2949-470B-9EEE-0E3D80DD2504}"/>
              </a:ext>
            </a:extLst>
          </p:cNvPr>
          <p:cNvPicPr>
            <a:picLocks noChangeAspect="1"/>
          </p:cNvPicPr>
          <p:nvPr/>
        </p:nvPicPr>
        <p:blipFill rotWithShape="1">
          <a:blip r:embed="rId5">
            <a:extLst>
              <a:ext uri="{28A0092B-C50C-407E-A947-70E740481C1C}">
                <a14:useLocalDpi xmlns:a14="http://schemas.microsoft.com/office/drawing/2010/main" val="0"/>
              </a:ext>
            </a:extLst>
          </a:blip>
          <a:srcRect r="17817" b="9276"/>
          <a:stretch/>
        </p:blipFill>
        <p:spPr>
          <a:xfrm>
            <a:off x="4929329" y="915567"/>
            <a:ext cx="3603111" cy="2088232"/>
          </a:xfrm>
          <a:prstGeom prst="rect">
            <a:avLst/>
          </a:prstGeom>
        </p:spPr>
      </p:pic>
      <p:pic>
        <p:nvPicPr>
          <p:cNvPr id="11" name="Image 10">
            <a:extLst>
              <a:ext uri="{FF2B5EF4-FFF2-40B4-BE49-F238E27FC236}">
                <a16:creationId xmlns:a16="http://schemas.microsoft.com/office/drawing/2014/main" id="{8C03FE8F-5459-4367-BEBC-B4DF00962D1D}"/>
              </a:ext>
            </a:extLst>
          </p:cNvPr>
          <p:cNvPicPr>
            <a:picLocks noChangeAspect="1"/>
          </p:cNvPicPr>
          <p:nvPr/>
        </p:nvPicPr>
        <p:blipFill>
          <a:blip r:embed="rId6"/>
          <a:stretch>
            <a:fillRect/>
          </a:stretch>
        </p:blipFill>
        <p:spPr>
          <a:xfrm>
            <a:off x="2627784" y="2963773"/>
            <a:ext cx="1652342" cy="2088232"/>
          </a:xfrm>
          <a:prstGeom prst="rect">
            <a:avLst/>
          </a:prstGeom>
        </p:spPr>
      </p:pic>
    </p:spTree>
    <p:extLst>
      <p:ext uri="{BB962C8B-B14F-4D97-AF65-F5344CB8AC3E}">
        <p14:creationId xmlns:p14="http://schemas.microsoft.com/office/powerpoint/2010/main" val="12463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24 000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étudiant</a:t>
            </a:r>
            <a:r>
              <a:rPr lang="fr-FR" sz="1400" dirty="0">
                <a:solidFill>
                  <a:schemeClr val="accent1"/>
                </a:solidFill>
              </a:rPr>
              <a:t> : </a:t>
            </a:r>
          </a:p>
          <a:p>
            <a:pPr marL="423450" lvl="1" indent="-171450" algn="just">
              <a:buClr>
                <a:schemeClr val="bg2"/>
              </a:buClr>
              <a:buFont typeface="Courier New" panose="02070309020205020404" pitchFamily="49" charset="0"/>
              <a:buChar char="o"/>
            </a:pPr>
            <a:r>
              <a:rPr lang="fr-FR" sz="1300" u="sng" dirty="0">
                <a:solidFill>
                  <a:schemeClr val="accent1"/>
                </a:solidFill>
              </a:rPr>
              <a:t>Formations dites « non sélectives » </a:t>
            </a:r>
            <a:r>
              <a:rPr lang="fr-FR" sz="1300" dirty="0">
                <a:solidFill>
                  <a:schemeClr val="accent1"/>
                </a:solidFill>
              </a:rPr>
              <a:t>: les licences, les Parcours préparatoires au professorat des écoles (PPPE) et les parcours d’accès aux études de santé (PASS), </a:t>
            </a:r>
          </a:p>
          <a:p>
            <a:pPr marL="423450" lvl="1" indent="-171450" algn="just">
              <a:buClr>
                <a:schemeClr val="bg2"/>
              </a:buClr>
              <a:buFont typeface="Courier New" panose="02070309020205020404" pitchFamily="49" charset="0"/>
              <a:buChar char="o"/>
            </a:pPr>
            <a:r>
              <a:rPr lang="fr-FR" sz="1300" u="sng" dirty="0">
                <a:solidFill>
                  <a:schemeClr val="accent1"/>
                </a:solidFill>
              </a:rPr>
              <a:t>Formations dites «  sélectives » </a:t>
            </a:r>
            <a:r>
              <a:rPr lang="fr-FR" sz="1300" dirty="0">
                <a:solidFill>
                  <a:schemeClr val="accent1"/>
                </a:solidFill>
              </a:rPr>
              <a:t>: les classes prépa, BTS, BUT (Bachelor universitaire de technologie), formations en soins infirmiers (en IFSI) et autres formations paramédicales, formations en travail social (en EFTS), écoles d’ingénieur, de commerce et de management, Sciences Po/ Instituts d’Études Politiques, écoles vétérinaires, formations aux métiers de la culture, du sport,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sous statut apprenti (en alternance)</a:t>
            </a:r>
            <a:r>
              <a:rPr lang="fr-FR" sz="1400" dirty="0">
                <a:solidFill>
                  <a:schemeClr val="accent1"/>
                </a:solidFill>
              </a:rPr>
              <a:t> :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L’apprentissage est proposé dans différentes formations (BTS, BUT, DEUST, Licences,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4211960" y="195486"/>
            <a:ext cx="4499309" cy="57606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4294967295"/>
          </p:nvPr>
        </p:nvSpPr>
        <p:spPr>
          <a:xfrm>
            <a:off x="107505" y="1491630"/>
            <a:ext cx="9036496"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contenus et organisation des enseignements, dispositifs pédagogiques, </a:t>
            </a:r>
            <a:r>
              <a:rPr lang="fr-FR" sz="1300" b="1" dirty="0">
                <a:solidFill>
                  <a:schemeClr val="tx1"/>
                </a:solidFill>
              </a:rPr>
              <a:t>frais de scolarité</a:t>
            </a:r>
            <a:r>
              <a:rPr lang="fr-FR" sz="1300" dirty="0">
                <a:solidFill>
                  <a:schemeClr val="tx1"/>
                </a:solidFill>
              </a:rPr>
              <a:t>, règlement de la CVEC,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données clés sur l’admission en 2024 et les possibilités d’accès  dans la formation au cours des 3 dernières années </a:t>
            </a:r>
            <a:r>
              <a:rPr lang="fr-FR" sz="1200" b="1" i="1" dirty="0">
                <a:solidFill>
                  <a:srgbClr val="FF0000"/>
                </a:solidFill>
                <a:highlight>
                  <a:srgbClr val="0000FF"/>
                </a:highlight>
              </a:rPr>
              <a:t>Nouveauté 2025 </a:t>
            </a:r>
            <a:endParaRPr lang="fr-FR" sz="1200" i="1" dirty="0">
              <a:solidFill>
                <a:schemeClr val="tx1"/>
              </a:solidFil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Poursuivre ses études et connaitre les débouchés </a:t>
            </a:r>
            <a:r>
              <a:rPr lang="fr-FR" sz="1300" dirty="0">
                <a:solidFill>
                  <a:schemeClr val="tx1"/>
                </a:solidFill>
              </a:rPr>
              <a:t>:  informations sur les taux de réussite, les possibilités de poursuite d’études, les taux d’insertion et conditions d’emploi des sortants de la formation </a:t>
            </a:r>
            <a:r>
              <a:rPr lang="fr-FR" sz="1200" b="1" i="1" dirty="0">
                <a:solidFill>
                  <a:srgbClr val="FF0000"/>
                </a:solidFill>
                <a:highlight>
                  <a:srgbClr val="0000FF"/>
                </a:highlight>
              </a:rPr>
              <a:t>Nouveauté 2025 </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(référent handicap, étudiant ambassadeur…)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sp>
        <p:nvSpPr>
          <p:cNvPr id="5" name="Rectangle à coins arrondis 4"/>
          <p:cNvSpPr/>
          <p:nvPr/>
        </p:nvSpPr>
        <p:spPr>
          <a:xfrm>
            <a:off x="3075656" y="148838"/>
            <a:ext cx="5744816" cy="58918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a:t>
            </a:r>
            <a:r>
              <a:rPr lang="fr-FR" sz="1600" b="1" dirty="0"/>
              <a:t>6 onglets </a:t>
            </a:r>
            <a:endParaRPr lang="fr-FR" sz="1600" b="1" kern="0" dirty="0">
              <a:solidFill>
                <a:srgbClr val="000091"/>
              </a:solidFill>
              <a:latin typeface="Arial"/>
            </a:endParaRPr>
          </a:p>
        </p:txBody>
      </p:sp>
      <p:pic>
        <p:nvPicPr>
          <p:cNvPr id="6" name="Image 5">
            <a:extLst>
              <a:ext uri="{FF2B5EF4-FFF2-40B4-BE49-F238E27FC236}">
                <a16:creationId xmlns:a16="http://schemas.microsoft.com/office/drawing/2014/main" id="{0584DB01-E410-4224-9916-E04DD5DF8EB0}"/>
              </a:ext>
            </a:extLst>
          </p:cNvPr>
          <p:cNvPicPr>
            <a:picLocks noChangeAspect="1"/>
          </p:cNvPicPr>
          <p:nvPr/>
        </p:nvPicPr>
        <p:blipFill rotWithShape="1">
          <a:blip r:embed="rId3">
            <a:extLst>
              <a:ext uri="{28A0092B-C50C-407E-A947-70E740481C1C}">
                <a14:useLocalDpi xmlns:a14="http://schemas.microsoft.com/office/drawing/2010/main" val="0"/>
              </a:ext>
            </a:extLst>
          </a:blip>
          <a:srcRect t="67306"/>
          <a:stretch/>
        </p:blipFill>
        <p:spPr>
          <a:xfrm>
            <a:off x="3075656" y="652154"/>
            <a:ext cx="5744816" cy="839476"/>
          </a:xfrm>
          <a:prstGeom prst="rect">
            <a:avLst/>
          </a:prstGeom>
          <a:ln>
            <a:solidFill>
              <a:schemeClr val="accent1"/>
            </a:solidFill>
          </a:ln>
        </p:spPr>
      </p:pic>
    </p:spTree>
    <p:extLst>
      <p:ext uri="{BB962C8B-B14F-4D97-AF65-F5344CB8AC3E}">
        <p14:creationId xmlns:p14="http://schemas.microsoft.com/office/powerpoint/2010/main" val="220478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Espace réservé du contenu 2"/>
          <p:cNvSpPr txBox="1">
            <a:spLocks/>
          </p:cNvSpPr>
          <p:nvPr/>
        </p:nvSpPr>
        <p:spPr bwMode="gray">
          <a:xfrm>
            <a:off x="323528" y="915566"/>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chemeClr val="bg2"/>
              </a:buClr>
            </a:pP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000091"/>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algn="just">
              <a:buClr>
                <a:schemeClr val="bg2"/>
              </a:buClr>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000091"/>
                </a:solidFill>
                <a:effectLst>
                  <a:outerShdw blurRad="38100" dist="38100" dir="2700000" algn="tl">
                    <a:srgbClr val="000000">
                      <a:alpha val="43137"/>
                    </a:srgbClr>
                  </a:outerShdw>
                </a:effectLst>
              </a:rPr>
              <a:t>Vérifier en un clin d’œil </a:t>
            </a:r>
            <a:r>
              <a:rPr lang="fr-FR" sz="1200" dirty="0">
                <a:solidFill>
                  <a:srgbClr val="000091"/>
                </a:solidFill>
              </a:rPr>
              <a:t>: le statut de l’établissement (public/privé en contrat avec l’Etat ou sans contrat avec l’Etat), le caractère sélectif/non sélectif, la capacité d’accueil, le label MESR ou encore l’éligibilité aux bourses</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3843274"/>
            <a:ext cx="360001" cy="360001"/>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273" y="1275606"/>
            <a:ext cx="5376031" cy="2567668"/>
          </a:xfrm>
          <a:prstGeom prst="rect">
            <a:avLst/>
          </a:prstGeom>
        </p:spPr>
      </p:pic>
    </p:spTree>
    <p:extLst>
      <p:ext uri="{BB962C8B-B14F-4D97-AF65-F5344CB8AC3E}">
        <p14:creationId xmlns:p14="http://schemas.microsoft.com/office/powerpoint/2010/main" val="316521956"/>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5124</TotalTime>
  <Words>3594</Words>
  <Application>Microsoft Office PowerPoint</Application>
  <PresentationFormat>Affichage à l'écran (16:9)</PresentationFormat>
  <Paragraphs>320</Paragraphs>
  <Slides>30</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Courier New</vt:lpstr>
      <vt:lpstr>Lucida Grande</vt:lpstr>
      <vt:lpstr>Marianne Light</vt:lpstr>
      <vt:lpstr>Wingdings</vt:lpstr>
      <vt:lpstr>OPÉRATEURS</vt:lpstr>
      <vt:lpstr>Présentation PowerPoint</vt:lpstr>
      <vt:lpstr>Sommaire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Conseils:  consulter les critères spécifiques de la formation   diversifier vos vœux en alternant vœux d’ambition, de raison, de précaution</vt:lpstr>
      <vt:lpstr>Présentation PowerPoint</vt:lpstr>
      <vt:lpstr>Formuler librement vos vœux sur Parcoursup </vt:lpstr>
      <vt:lpstr>Présentation PowerPoint</vt:lpstr>
      <vt:lpstr>Finaliser son dossier et confirmer vos vœux </vt:lpstr>
      <vt:lpstr>Lundi 2 juin 2025 &gt; jeudi 10 juillet 2025 Je reçois les réponses des formations et je décide</vt:lpstr>
      <vt:lpstr>Les réponses des formations et les choix des candidats</vt:lpstr>
      <vt:lpstr>Présentation PowerPoint</vt:lpstr>
      <vt:lpstr>Pour vous aider et répondre à vos questions  tout au long de la procédure :</vt:lpstr>
      <vt:lpstr>Le Centre d’Information et d’Orientation  de Saint Germain en Laye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Pensez aussi à préparer votre future vie d’étudiant(e)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claire alemi</cp:lastModifiedBy>
  <cp:revision>344</cp:revision>
  <dcterms:created xsi:type="dcterms:W3CDTF">2020-10-27T08:44:50Z</dcterms:created>
  <dcterms:modified xsi:type="dcterms:W3CDTF">2025-01-28T15:45:42Z</dcterms:modified>
</cp:coreProperties>
</file>